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406" r:id="rId3"/>
    <p:sldId id="456" r:id="rId4"/>
    <p:sldId id="472" r:id="rId5"/>
    <p:sldId id="459" r:id="rId6"/>
    <p:sldId id="473" r:id="rId7"/>
    <p:sldId id="461" r:id="rId8"/>
    <p:sldId id="462" r:id="rId9"/>
    <p:sldId id="474" r:id="rId10"/>
    <p:sldId id="476" r:id="rId11"/>
    <p:sldId id="477" r:id="rId12"/>
    <p:sldId id="483" r:id="rId13"/>
    <p:sldId id="463" r:id="rId14"/>
    <p:sldId id="466" r:id="rId15"/>
    <p:sldId id="484" r:id="rId16"/>
    <p:sldId id="479" r:id="rId17"/>
    <p:sldId id="480" r:id="rId18"/>
    <p:sldId id="481" r:id="rId19"/>
    <p:sldId id="482" r:id="rId20"/>
    <p:sldId id="426" r:id="rId21"/>
    <p:sldId id="405" r:id="rId22"/>
    <p:sldId id="293" r:id="rId23"/>
    <p:sldId id="306" r:id="rId24"/>
    <p:sldId id="470" r:id="rId25"/>
    <p:sldId id="469" r:id="rId26"/>
    <p:sldId id="471" r:id="rId27"/>
    <p:sldId id="455" r:id="rId28"/>
    <p:sldId id="457" r:id="rId29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75273" autoAdjust="0"/>
  </p:normalViewPr>
  <p:slideViewPr>
    <p:cSldViewPr snapToGrid="0">
      <p:cViewPr varScale="1">
        <p:scale>
          <a:sx n="83" d="100"/>
          <a:sy n="83" d="100"/>
        </p:scale>
        <p:origin x="1998" y="90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6/10/2023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06/10/2023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https://colab.research.google.com/github/zz4fap/tp557-iot-ml/blob/master/exercises/Exercicio_metricas_de_classificacao.ipynb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7922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238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</a:t>
            </a:r>
            <a:r>
              <a:rPr lang="pt-BR" sz="1200" dirty="0"/>
              <a:t>u seja, </a:t>
            </a:r>
            <a:r>
              <a:rPr lang="pt-BR" sz="1200" b="1" i="1" dirty="0"/>
              <a:t>rotulando incorretamente</a:t>
            </a:r>
            <a:r>
              <a:rPr lang="pt-BR" sz="1200" dirty="0"/>
              <a:t> os exemplos.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5384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Uma matriz de confusão, também conhecida como tabela de contingência ou matriz de erros, é um layout de tabela específico que permite a visualização do desempenho de um classificador.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Cada linha da matriz representa os</a:t>
            </a:r>
            <a:r>
              <a:rPr lang="pt-BR" baseline="0" dirty="0"/>
              <a:t> exemplos que foram classificados como pertencentes a uma dada </a:t>
            </a:r>
            <a:r>
              <a:rPr lang="pt-BR" dirty="0"/>
              <a:t>classe, enquanto cada coluna representa os exemplos</a:t>
            </a:r>
            <a:r>
              <a:rPr lang="pt-BR" baseline="0" dirty="0"/>
              <a:t> realmente pertencentes a </a:t>
            </a:r>
            <a:r>
              <a:rPr lang="pt-BR" dirty="0"/>
              <a:t>uma dada classe.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 nome, matriz de confusão, deriva do fato de tornar fácil verificar se o classificador está confundindo classes (ou seja, geralmente rotulando incorretamente uma como a outra).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6122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Uma matriz de confusão, também conhecida como tabela de contingência ou matriz de erros, é um layout de tabela específico que permite a visualização do desempenho de um classificador.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Cada linha da matriz representa os</a:t>
            </a:r>
            <a:r>
              <a:rPr lang="pt-BR" baseline="0" dirty="0"/>
              <a:t> exemplos que foram classificados como pertencentes a uma dada </a:t>
            </a:r>
            <a:r>
              <a:rPr lang="pt-BR" dirty="0"/>
              <a:t>classe, enquanto cada coluna representa os exemplos</a:t>
            </a:r>
            <a:r>
              <a:rPr lang="pt-BR" baseline="0" dirty="0"/>
              <a:t> realmente pertencentes a </a:t>
            </a:r>
            <a:r>
              <a:rPr lang="pt-BR" dirty="0"/>
              <a:t>uma dada classe.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 nome, matriz de confusão, deriva do fato de tornar fácil verificar se o classificador está confundindo classes (ou seja, geralmente rotulando incorretamente uma como a outra).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7873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acurácia é uma métrica de avaliação comumente usada no contexto de classificação de modelos de aprendizado de máquina. Ela mede a proporção de exemplos classificados corretamente em relação ao total de exemplos avaliados. Em outras palavras, a acurácia fornece uma indicação de quão bem o modelo está fazendo suas previsões corretas em comparação com todas as previsões feitas.</a:t>
            </a:r>
          </a:p>
          <a:p>
            <a:endParaRPr lang="pt-BR" dirty="0"/>
          </a:p>
          <a:p>
            <a:r>
              <a:rPr lang="pt-BR" dirty="0"/>
              <a:t>A fórmula básica da acurácia é a seguinte:</a:t>
            </a:r>
          </a:p>
          <a:p>
            <a:endParaRPr lang="pt-BR" dirty="0"/>
          </a:p>
          <a:p>
            <a:r>
              <a:rPr lang="pt-BR" dirty="0"/>
              <a:t>\[ \</a:t>
            </a:r>
            <a:r>
              <a:rPr lang="pt-BR" dirty="0" err="1"/>
              <a:t>text</a:t>
            </a:r>
            <a:r>
              <a:rPr lang="pt-BR" dirty="0"/>
              <a:t>{Acurácia} = \</a:t>
            </a:r>
            <a:r>
              <a:rPr lang="pt-BR" dirty="0" err="1"/>
              <a:t>frac</a:t>
            </a:r>
            <a:r>
              <a:rPr lang="pt-BR" dirty="0"/>
              <a:t>{\</a:t>
            </a:r>
            <a:r>
              <a:rPr lang="pt-BR" dirty="0" err="1"/>
              <a:t>text</a:t>
            </a:r>
            <a:r>
              <a:rPr lang="pt-BR" dirty="0"/>
              <a:t>{Número de previsões corretas}}{\</a:t>
            </a:r>
            <a:r>
              <a:rPr lang="pt-BR" dirty="0" err="1"/>
              <a:t>text</a:t>
            </a:r>
            <a:r>
              <a:rPr lang="pt-BR" dirty="0"/>
              <a:t>{Total de exemplos}} \]</a:t>
            </a:r>
          </a:p>
          <a:p>
            <a:endParaRPr lang="pt-BR" dirty="0"/>
          </a:p>
          <a:p>
            <a:r>
              <a:rPr lang="pt-BR" dirty="0"/>
              <a:t>Por exemplo, se um modelo classificar corretamente 85 amostras de um total de 100, a acurácia seria \( \</a:t>
            </a:r>
            <a:r>
              <a:rPr lang="pt-BR" dirty="0" err="1"/>
              <a:t>frac</a:t>
            </a:r>
            <a:r>
              <a:rPr lang="pt-BR" dirty="0"/>
              <a:t>{85}{100} = 0.85 \), ou seja, 85%.</a:t>
            </a:r>
          </a:p>
          <a:p>
            <a:endParaRPr lang="pt-BR" dirty="0"/>
          </a:p>
          <a:p>
            <a:r>
              <a:rPr lang="pt-BR" dirty="0"/>
              <a:t>Apesar de ser uma métrica útil para avaliar a performance geral de um modelo, a acurácia pode ser enganosa em alguns cenários, especialmente quando os dados estão desbalanceados (quando uma classe é mais comum que a outra) ou quando os custos de falsos positivos e falsos negativos não são iguais. Portanto, em casos mais complexos, é importante considerar outras métricas, como precisão, recall, F1-score, entre outras, para ter uma visão mais completa do desempenho do modelo.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541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acurácia é uma métrica simples e fácil de interpretar, mas ela pode ser enganosa em alguns casos. Por exemplo, se os custos de falsos positivos e falsos negativos não são iguais, a acurácia pode não refletir o desempenho real do modelo.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 exemplo, considere um modelo de classificação que é usado para diagnosticar uma doença grave. Se o modelo classificar um paciente saudável como doente, isso pode levar a um tratamento desnecessário e caro. Nesse caso, um falso positivo é mais prejudicial do que um falso negativo.</a:t>
            </a:r>
          </a:p>
          <a:p>
            <a:endParaRPr lang="pt-BR" dirty="0"/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entanto, a acurácia não leva em consideração os custos associados aos erros de classificação, ou seja, não diferencia entre falsos positivos (quando o modelo prevê que algo acontecerá, mas na verdade não acontece) e falsos negativos (quando o modelo não prevê algo que acontece). Em muitos cenários do mundo real, os custos de falsos positivos e falsos negativos podem ser muito diferentes.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 exemplo, em um sistema de detecção de fraudes em transações financeiras, um falso positivo (classificar uma transação legítima como fraude) pode causar inconveniência para o cliente, enquanto um falso negativo (não detectar uma transação fraudulenta) pode resultar em perdas significativas para a empresa. Nesse caso, os custos de falsos negativos são muito maiores do que os de falsos positivos. A acurácia não levaria em consideração essa diferença de custos.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9588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acurácia é uma métrica simples e fácil de interpretar, mas ela pode ser enganosa em alguns casos. Por exemplo, se os custos de falsos positivos e falsos negativos não são iguais, a acurácia pode não refletir o desempenho real do modelo.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 exemplo, considere um modelo de classificação que é usado para diagnosticar uma doença grave. Se o modelo classificar um paciente saudável como doente, isso pode levar a um tratamento desnecessário e caro. Nesse caso, um falso positivo é mais prejudicial do que um falso negativo.</a:t>
            </a:r>
          </a:p>
          <a:p>
            <a:endParaRPr lang="pt-BR" dirty="0"/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entanto, a acurácia não leva em consideração os custos associados aos erros de classificação, ou seja, não diferencia entre falsos positivos (quando o modelo prevê que algo acontecerá, mas na verdade não acontece) e falsos negativos (quando o modelo não prevê algo que acontece). Em muitos cenários do mundo real, os custos de falsos positivos e falsos negativos podem ser muito diferentes.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 exemplo, em um sistema de detecção de fraudes em transações financeiras, um falso positivo (classificar uma transação legítima como fraude) pode causar inconveniência para o cliente, enquanto um falso negativo (não detectar uma transação fraudulenta) pode resultar em perdas significativas para a empresa. Nesse caso, os custos de falsos negativos são muito maiores do que os de falsos positivos. A acurácia não levaria em consideração essa diferença de custos.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9354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https://colab.research.google.com/github/zz4fap/tp557-iot-ml/blob/master/examples/Classification_report.ipynb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https://github.com/zz4fap/tp557-iot-ml/blob/main/examples/Classification_report.ipynb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3120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06/10/2023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06/10/2023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06/10/2023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06/10/2023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amples/Classification_report.ipynb" TargetMode="External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ercises/Exercicio_metricas_de_classificacao.ipynb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70.png"/><Relationship Id="rId3" Type="http://schemas.openxmlformats.org/officeDocument/2006/relationships/image" Target="../media/image240.png"/><Relationship Id="rId7" Type="http://schemas.openxmlformats.org/officeDocument/2006/relationships/image" Target="../media/image281.png"/><Relationship Id="rId12" Type="http://schemas.openxmlformats.org/officeDocument/2006/relationships/image" Target="../media/image260.png"/><Relationship Id="rId2" Type="http://schemas.openxmlformats.org/officeDocument/2006/relationships/image" Target="../media/image2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11" Type="http://schemas.openxmlformats.org/officeDocument/2006/relationships/image" Target="../media/image250.png"/><Relationship Id="rId5" Type="http://schemas.openxmlformats.org/officeDocument/2006/relationships/image" Target="../media/image261.png"/><Relationship Id="rId10" Type="http://schemas.openxmlformats.org/officeDocument/2006/relationships/image" Target="../media/image241.png"/><Relationship Id="rId4" Type="http://schemas.openxmlformats.org/officeDocument/2006/relationships/image" Target="../media/image251.png"/><Relationship Id="rId9" Type="http://schemas.openxmlformats.org/officeDocument/2006/relationships/image" Target="../media/image2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783" y="819807"/>
            <a:ext cx="10092796" cy="2690156"/>
          </a:xfrm>
        </p:spPr>
        <p:txBody>
          <a:bodyPr>
            <a:normAutofit fontScale="90000"/>
          </a:bodyPr>
          <a:lstStyle/>
          <a:p>
            <a:r>
              <a:rPr lang="pt-BR" sz="5400" dirty="0"/>
              <a:t>TP557 - Tópicos avançados em IoT e </a:t>
            </a:r>
            <a:r>
              <a:rPr lang="pt-BR" sz="5400" dirty="0" err="1"/>
              <a:t>Machine</a:t>
            </a:r>
            <a:r>
              <a:rPr lang="pt-BR" sz="5400" dirty="0"/>
              <a:t> Learning:</a:t>
            </a:r>
            <a:br>
              <a:rPr lang="pt-BR" dirty="0"/>
            </a:br>
            <a:r>
              <a:rPr lang="pt-BR" b="1" i="1" dirty="0"/>
              <a:t>Métricas para análise de classificadores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C76DB9-C5DB-DAD2-5D1D-F064916FE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Acurácia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43F063-09F2-F192-E084-325BC5032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6379" y="1825624"/>
            <a:ext cx="5760154" cy="5032375"/>
          </a:xfrm>
        </p:spPr>
        <p:txBody>
          <a:bodyPr/>
          <a:lstStyle/>
          <a:p>
            <a:r>
              <a:rPr lang="pt-BR" dirty="0"/>
              <a:t>Acurácia med</a:t>
            </a:r>
            <a:r>
              <a:rPr lang="pt-BR" b="0" i="0" dirty="0">
                <a:effectLst/>
              </a:rPr>
              <a:t>e 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proporção de exemplos classificados corretamente em relação ao total de exemplos </a:t>
            </a:r>
            <a:r>
              <a:rPr lang="pt-BR" b="0" i="0" dirty="0">
                <a:effectLst/>
              </a:rPr>
              <a:t>avaliados. </a:t>
            </a:r>
          </a:p>
          <a:p>
            <a:r>
              <a:rPr lang="pt-BR" b="0" i="0" dirty="0">
                <a:effectLst/>
              </a:rPr>
              <a:t>Em outras palavras, a acurácia fornece uma indicação de quão bem o modelo está fazendo suas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predições corretas em comparação com todas as previsões feitas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É uma métrica útil para avaliar 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performance geral do modelo</a:t>
            </a:r>
            <a:r>
              <a:rPr lang="pt-BR" b="0" i="0" dirty="0">
                <a:effectLst/>
              </a:rPr>
              <a:t>.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1A8E5FE-3F01-AAA0-2326-F47AA1AC18B9}"/>
                  </a:ext>
                </a:extLst>
              </p:cNvPr>
              <p:cNvSpPr txBox="1"/>
              <p:nvPr/>
            </p:nvSpPr>
            <p:spPr>
              <a:xfrm>
                <a:off x="838200" y="2922836"/>
                <a:ext cx="5057423" cy="1012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320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cur</m:t>
                      </m:r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á</m:t>
                      </m:r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cia</m:t>
                      </m:r>
                      <m:r>
                        <a:rPr lang="pt-BR" sz="3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pt-BR" sz="32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pt-BR" sz="3200">
                              <a:latin typeface="Cambria Math" panose="02040503050406030204" pitchFamily="18" charset="0"/>
                            </a:rPr>
                            <m:t>TN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pt-BR" sz="3200" dirty="0"/>
                            <m:t>TP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FN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FP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TN</m:t>
                          </m:r>
                        </m:den>
                      </m:f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1A8E5FE-3F01-AAA0-2326-F47AA1AC1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22836"/>
                <a:ext cx="5057423" cy="1012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602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64D5D3-A9ED-9B8B-0474-AF3EF6224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Acurácia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9D007B-9E18-00C3-2CF2-47D7955EB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5626" y="1690688"/>
            <a:ext cx="5442250" cy="5167312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A </a:t>
            </a:r>
            <a:r>
              <a:rPr lang="pt-BR" b="1" i="1" dirty="0">
                <a:solidFill>
                  <a:srgbClr val="00B050"/>
                </a:solidFill>
              </a:rPr>
              <a:t>acurácia</a:t>
            </a:r>
            <a:r>
              <a:rPr lang="pt-BR" dirty="0">
                <a:solidFill>
                  <a:schemeClr val="tx1"/>
                </a:solidFill>
              </a:rPr>
              <a:t> é, geralmente, a </a:t>
            </a:r>
            <a:r>
              <a:rPr lang="pt-BR" b="1" i="1" dirty="0">
                <a:solidFill>
                  <a:srgbClr val="00B050"/>
                </a:solidFill>
              </a:rPr>
              <a:t>primeira escolha </a:t>
            </a:r>
            <a:r>
              <a:rPr lang="pt-BR" dirty="0">
                <a:solidFill>
                  <a:schemeClr val="tx1"/>
                </a:solidFill>
              </a:rPr>
              <a:t>para medir a qualidade de um classificador.</a:t>
            </a:r>
          </a:p>
          <a:p>
            <a:r>
              <a:rPr lang="pt-BR" dirty="0">
                <a:solidFill>
                  <a:schemeClr val="tx1"/>
                </a:solidFill>
              </a:rPr>
              <a:t>Entretanto, ela pode ser </a:t>
            </a:r>
            <a:r>
              <a:rPr lang="pt-BR" b="1" i="1" dirty="0">
                <a:solidFill>
                  <a:srgbClr val="00B050"/>
                </a:solidFill>
              </a:rPr>
              <a:t>enganosa com problemas desbalanceados</a:t>
            </a:r>
            <a:r>
              <a:rPr lang="pt-BR" dirty="0">
                <a:solidFill>
                  <a:schemeClr val="tx1"/>
                </a:solidFill>
              </a:rPr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Problemas onde uma ou algumas classes têm muito mais exemplos do que as demais.</a:t>
            </a:r>
            <a:endParaRPr lang="pt-BR" dirty="0">
              <a:solidFill>
                <a:schemeClr val="tx1"/>
              </a:solidFill>
            </a:endParaRPr>
          </a:p>
          <a:p>
            <a:r>
              <a:rPr lang="pt-BR" dirty="0"/>
              <a:t>Nesses casos, ela pode nos levar a concluir que um </a:t>
            </a:r>
            <a:r>
              <a:rPr lang="pt-BR" b="1" i="1" dirty="0">
                <a:solidFill>
                  <a:srgbClr val="00B050"/>
                </a:solidFill>
              </a:rPr>
              <a:t>classificador ruim é muito bom</a:t>
            </a:r>
            <a:r>
              <a:rPr lang="pt-BR" dirty="0"/>
              <a:t>.</a:t>
            </a:r>
            <a:endParaRPr lang="pt-BR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3B70A8A1-B016-521E-B475-1827A59F773A}"/>
                  </a:ext>
                </a:extLst>
              </p:cNvPr>
              <p:cNvSpPr txBox="1"/>
              <p:nvPr/>
            </p:nvSpPr>
            <p:spPr>
              <a:xfrm>
                <a:off x="838200" y="2922836"/>
                <a:ext cx="5057423" cy="1012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320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cur</m:t>
                      </m:r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á</m:t>
                      </m:r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cia</m:t>
                      </m:r>
                      <m:r>
                        <a:rPr lang="pt-BR" sz="3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pt-BR" sz="32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pt-BR" sz="3200">
                              <a:latin typeface="Cambria Math" panose="02040503050406030204" pitchFamily="18" charset="0"/>
                            </a:rPr>
                            <m:t>TN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pt-BR" sz="3200" dirty="0"/>
                            <m:t>TP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FN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FP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TN</m:t>
                          </m:r>
                        </m:den>
                      </m:f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3B70A8A1-B016-521E-B475-1827A59F7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22836"/>
                <a:ext cx="5057423" cy="1012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5808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64D5D3-A9ED-9B8B-0474-AF3EF6224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Acurácia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729D007B-9E18-00C3-2CF2-47D7955EBA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90688"/>
                <a:ext cx="11189678" cy="5167312"/>
              </a:xfrm>
            </p:spPr>
            <p:txBody>
              <a:bodyPr>
                <a:normAutofit/>
              </a:bodyPr>
              <a:lstStyle/>
              <a:p>
                <a:r>
                  <a:rPr lang="pt-BR" dirty="0">
                    <a:solidFill>
                      <a:schemeClr val="tx1"/>
                    </a:solidFill>
                  </a:rPr>
                  <a:t>Analisando a equação da acurácia, o que aconteceria se TP fosse muito maior do que TN, FN e FP?</a:t>
                </a:r>
              </a:p>
              <a:p>
                <a:pPr marL="0" indent="0">
                  <a:buNone/>
                </a:pPr>
                <a:endParaRPr lang="pt-BR" sz="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TP</m:t>
                              </m:r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acur</m:t>
                          </m:r>
                          <m:r>
                            <a:rPr lang="pt-B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á</m:t>
                          </m:r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cia</m:t>
                          </m:r>
                        </m:e>
                      </m:func>
                      <m:r>
                        <a:rPr lang="pt-BR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d>
                        <m:d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TP</m:t>
                              </m:r>
                              <m: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TN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TP</m:t>
                              </m:r>
                              <m: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TN</m:t>
                              </m:r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FN</m:t>
                              </m:r>
                              <m: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FP</m:t>
                              </m:r>
                            </m:den>
                          </m:f>
                        </m:e>
                      </m:d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TP</m:t>
                          </m:r>
                        </m:den>
                      </m:f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pt-B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BR" sz="800" dirty="0">
                  <a:solidFill>
                    <a:schemeClr val="tx1"/>
                  </a:solidFill>
                </a:endParaRPr>
              </a:p>
              <a:p>
                <a:r>
                  <a:rPr lang="pt-BR" dirty="0">
                    <a:solidFill>
                      <a:schemeClr val="tx1"/>
                    </a:solidFill>
                  </a:rPr>
                  <a:t>O mesmo aconteceria se TN fosse muito maior do que TP, FN e FP</a:t>
                </a:r>
              </a:p>
              <a:p>
                <a:r>
                  <a:rPr lang="pt-BR" dirty="0">
                    <a:solidFill>
                      <a:schemeClr val="tx1"/>
                    </a:solidFill>
                  </a:rPr>
                  <a:t>Portanto, quando temos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classes desbalanceadas, precisamos </a:t>
                </a:r>
                <a:r>
                  <a:rPr lang="pt-BR" b="1" i="1" dirty="0">
                    <a:solidFill>
                      <a:srgbClr val="7030A0"/>
                    </a:solidFill>
                  </a:rPr>
                  <a:t>analisar outras métricas</a:t>
                </a:r>
                <a:r>
                  <a:rPr lang="pt-BR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Ela também é enganosa quando os custos de falsos positivos e falsos negativos não são iguais.</a:t>
                </a:r>
                <a:endParaRPr lang="pt-BR" dirty="0"/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729D007B-9E18-00C3-2CF2-47D7955EBA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90688"/>
                <a:ext cx="11189678" cy="5167312"/>
              </a:xfrm>
              <a:blipFill>
                <a:blip r:embed="rId3"/>
                <a:stretch>
                  <a:fillRect l="-926" t="-18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6766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59409E-2F7C-F9FB-1D90-828F558D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Precisão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7B3338-3C79-280E-33CD-E184CC752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690" y="1870780"/>
            <a:ext cx="7066844" cy="4987219"/>
          </a:xfrm>
        </p:spPr>
        <p:txBody>
          <a:bodyPr>
            <a:normAutofit/>
          </a:bodyPr>
          <a:lstStyle/>
          <a:p>
            <a:r>
              <a:rPr lang="pt-BR" b="1" dirty="0"/>
              <a:t>Precisão</a:t>
            </a:r>
            <a:r>
              <a:rPr lang="pt-BR" dirty="0"/>
              <a:t> é a proporção de exemplos da classe positiva corretamente classificados (TP) em relação a todos os exemplos atribuídos à classe positiva (TP + FP).</a:t>
            </a:r>
          </a:p>
          <a:p>
            <a:r>
              <a:rPr lang="pt-BR" dirty="0"/>
              <a:t>É uma </a:t>
            </a:r>
            <a:r>
              <a:rPr lang="pt-BR" b="1" i="1" dirty="0">
                <a:solidFill>
                  <a:srgbClr val="00B050"/>
                </a:solidFill>
              </a:rPr>
              <a:t>boa medida </a:t>
            </a:r>
            <a:r>
              <a:rPr lang="pt-BR" dirty="0"/>
              <a:t>para determinar a qualidade do classificador </a:t>
            </a:r>
            <a:r>
              <a:rPr lang="pt-BR" b="1" i="1" dirty="0">
                <a:solidFill>
                  <a:srgbClr val="00B050"/>
                </a:solidFill>
              </a:rPr>
              <a:t>quando os custos de falsos positivos são altos</a:t>
            </a:r>
            <a:r>
              <a:rPr lang="pt-BR" dirty="0"/>
              <a:t>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Por exemplo, na classificação de </a:t>
            </a:r>
            <a:r>
              <a:rPr lang="pt-BR" b="1" i="1" dirty="0"/>
              <a:t>spams</a:t>
            </a:r>
            <a:r>
              <a:rPr lang="pt-BR" dirty="0"/>
              <a:t> (</a:t>
            </a:r>
            <a:r>
              <a:rPr lang="pt-BR" b="1" i="1" dirty="0"/>
              <a:t>verdadeiro positivo</a:t>
            </a:r>
            <a:r>
              <a:rPr lang="pt-BR" dirty="0"/>
              <a:t>), um </a:t>
            </a:r>
            <a:r>
              <a:rPr lang="pt-BR" b="1" i="1" dirty="0"/>
              <a:t>falso positivo </a:t>
            </a:r>
            <a:r>
              <a:rPr lang="pt-BR" dirty="0"/>
              <a:t>significa que um </a:t>
            </a:r>
            <a:r>
              <a:rPr lang="pt-BR" b="1" i="1" dirty="0" err="1"/>
              <a:t>ham</a:t>
            </a:r>
            <a:r>
              <a:rPr lang="pt-BR" dirty="0"/>
              <a:t> (</a:t>
            </a:r>
            <a:r>
              <a:rPr lang="pt-BR" b="1" i="1" dirty="0"/>
              <a:t>verdadeiro negativo</a:t>
            </a:r>
            <a:r>
              <a:rPr lang="pt-BR" dirty="0"/>
              <a:t>) foi classificado como </a:t>
            </a:r>
            <a:r>
              <a:rPr lang="pt-BR" b="1" i="1" dirty="0"/>
              <a:t>spam</a:t>
            </a:r>
            <a:r>
              <a:rPr lang="pt-BR" dirty="0"/>
              <a:t>. O usuário de </a:t>
            </a:r>
            <a:r>
              <a:rPr lang="pt-BR" i="1" dirty="0" err="1"/>
              <a:t>email</a:t>
            </a:r>
            <a:r>
              <a:rPr lang="pt-BR" dirty="0"/>
              <a:t> pode perder </a:t>
            </a:r>
            <a:r>
              <a:rPr lang="pt-BR" i="1" dirty="0" err="1"/>
              <a:t>emails</a:t>
            </a:r>
            <a:r>
              <a:rPr lang="pt-BR" dirty="0"/>
              <a:t> importantes se a </a:t>
            </a:r>
            <a:r>
              <a:rPr lang="pt-BR" b="1" i="1" dirty="0"/>
              <a:t>precisão</a:t>
            </a:r>
            <a:r>
              <a:rPr lang="pt-BR" dirty="0"/>
              <a:t> for baixa.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3376B35-7B47-DF75-A545-B75926FB5BB2}"/>
                  </a:ext>
                </a:extLst>
              </p:cNvPr>
              <p:cNvSpPr txBox="1"/>
              <p:nvPr/>
            </p:nvSpPr>
            <p:spPr>
              <a:xfrm>
                <a:off x="654753" y="3341865"/>
                <a:ext cx="3939823" cy="1022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precis</m:t>
                      </m:r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ã</m:t>
                      </m:r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FP</m:t>
                          </m:r>
                          <m: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pt-BR" sz="3200">
                              <a:latin typeface="Cambria Math" panose="02040503050406030204" pitchFamily="18" charset="0"/>
                            </a:rPr>
                            <m:t>TP</m:t>
                          </m:r>
                        </m:den>
                      </m:f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3376B35-7B47-DF75-A545-B75926FB5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53" y="3341865"/>
                <a:ext cx="3939823" cy="1022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ela 5">
            <a:extLst>
              <a:ext uri="{FF2B5EF4-FFF2-40B4-BE49-F238E27FC236}">
                <a16:creationId xmlns:a16="http://schemas.microsoft.com/office/drawing/2014/main" id="{0D5ABCB4-5EB5-F832-F110-AD1F2FD3532A}"/>
              </a:ext>
            </a:extLst>
          </p:cNvPr>
          <p:cNvGraphicFramePr>
            <a:graphicFrameLocks noGrp="1"/>
          </p:cNvGraphicFramePr>
          <p:nvPr/>
        </p:nvGraphicFramePr>
        <p:xfrm>
          <a:off x="1840088" y="5230813"/>
          <a:ext cx="1794932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466">
                  <a:extLst>
                    <a:ext uri="{9D8B030D-6E8A-4147-A177-3AD203B41FA5}">
                      <a16:colId xmlns:a16="http://schemas.microsoft.com/office/drawing/2014/main" val="2780398905"/>
                    </a:ext>
                  </a:extLst>
                </a:gridCol>
                <a:gridCol w="897466">
                  <a:extLst>
                    <a:ext uri="{9D8B030D-6E8A-4147-A177-3AD203B41FA5}">
                      <a16:colId xmlns:a16="http://schemas.microsoft.com/office/drawing/2014/main" val="1752542230"/>
                    </a:ext>
                  </a:extLst>
                </a:gridCol>
              </a:tblGrid>
              <a:tr h="4310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FF0000"/>
                          </a:solidFill>
                          <a:effectLst/>
                        </a:rPr>
                        <a:t>TN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2155157"/>
                  </a:ext>
                </a:extLst>
              </a:tr>
              <a:tr h="4310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0000FF"/>
                          </a:solidFill>
                          <a:effectLst/>
                        </a:rPr>
                        <a:t>FP</a:t>
                      </a:r>
                      <a:endParaRPr lang="pt-BR" sz="2400" b="1" kern="1200" dirty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00B050"/>
                          </a:solidFill>
                          <a:effectLst/>
                        </a:rPr>
                        <a:t>TP</a:t>
                      </a:r>
                      <a:endParaRPr lang="pt-BR" sz="24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341992"/>
                  </a:ext>
                </a:extLst>
              </a:tr>
            </a:tbl>
          </a:graphicData>
        </a:graphic>
      </p:graphicFrame>
      <p:sp>
        <p:nvSpPr>
          <p:cNvPr id="6" name="Retângulo 5">
            <a:extLst>
              <a:ext uri="{FF2B5EF4-FFF2-40B4-BE49-F238E27FC236}">
                <a16:creationId xmlns:a16="http://schemas.microsoft.com/office/drawing/2014/main" id="{685BDF4E-E4CF-5896-0326-96A536D9643C}"/>
              </a:ext>
            </a:extLst>
          </p:cNvPr>
          <p:cNvSpPr/>
          <p:nvPr/>
        </p:nvSpPr>
        <p:spPr>
          <a:xfrm rot="16200000">
            <a:off x="2438401" y="4876801"/>
            <a:ext cx="609602" cy="20810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7065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87A758-CC86-49D1-9698-4D8C118C4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Recall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E4F4E1-BE8B-2CDE-011D-F70A3522A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0045" y="1825624"/>
            <a:ext cx="7326490" cy="5032375"/>
          </a:xfrm>
        </p:spPr>
        <p:txBody>
          <a:bodyPr>
            <a:normAutofit lnSpcReduction="10000"/>
          </a:bodyPr>
          <a:lstStyle/>
          <a:p>
            <a:r>
              <a:rPr lang="pt-BR" b="1" i="1" dirty="0"/>
              <a:t>Recall</a:t>
            </a:r>
            <a:r>
              <a:rPr lang="pt-BR" dirty="0"/>
              <a:t> ou sensibilidade é a proporção de exemplos da classe positiva corretamente classificados.</a:t>
            </a:r>
            <a:endParaRPr lang="pt-BR" b="1" i="1" dirty="0"/>
          </a:p>
          <a:p>
            <a:r>
              <a:rPr lang="pt-BR" dirty="0"/>
              <a:t>O </a:t>
            </a:r>
            <a:r>
              <a:rPr lang="pt-BR" i="1" dirty="0"/>
              <a:t>recall</a:t>
            </a:r>
            <a:r>
              <a:rPr lang="pt-BR" dirty="0"/>
              <a:t> calcula quantos exemplos realmente positivos o classificador captura em relação a todos exemplos positivos. </a:t>
            </a:r>
            <a:endParaRPr lang="pt-BR" sz="2100" dirty="0"/>
          </a:p>
          <a:p>
            <a:r>
              <a:rPr lang="pt-BR" dirty="0"/>
              <a:t>É uma </a:t>
            </a:r>
            <a:r>
              <a:rPr lang="pt-BR" b="1" i="1" dirty="0">
                <a:solidFill>
                  <a:srgbClr val="00B050"/>
                </a:solidFill>
              </a:rPr>
              <a:t>boa medida </a:t>
            </a:r>
            <a:r>
              <a:rPr lang="pt-BR" dirty="0"/>
              <a:t>para determinar a qualidade de um classificador </a:t>
            </a:r>
            <a:r>
              <a:rPr lang="pt-BR" b="1" i="1" dirty="0">
                <a:solidFill>
                  <a:srgbClr val="00B050"/>
                </a:solidFill>
              </a:rPr>
              <a:t>quando os custos de falsos negativos são altos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Por exemplo, na classificação de doenças, se um paciente doente (</a:t>
            </a:r>
            <a:r>
              <a:rPr lang="pt-BR" b="1" i="1" dirty="0"/>
              <a:t>verdadeiro positivo</a:t>
            </a:r>
            <a:r>
              <a:rPr lang="pt-BR" dirty="0"/>
              <a:t>) for classificado como não doente (</a:t>
            </a:r>
            <a:r>
              <a:rPr lang="pt-BR" b="1" i="1" dirty="0"/>
              <a:t>falso negativo</a:t>
            </a:r>
            <a:r>
              <a:rPr lang="pt-BR" dirty="0"/>
              <a:t>). O custo associado ao </a:t>
            </a:r>
            <a:r>
              <a:rPr lang="pt-BR" b="1" i="1" dirty="0"/>
              <a:t>falso negativo </a:t>
            </a:r>
            <a:r>
              <a:rPr lang="pt-BR" dirty="0"/>
              <a:t>será extremamente alto se a doença for contagiosa.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E92F9593-43C2-2FC6-D7DF-B4A04BE65B06}"/>
                  </a:ext>
                </a:extLst>
              </p:cNvPr>
              <p:cNvSpPr txBox="1"/>
              <p:nvPr/>
            </p:nvSpPr>
            <p:spPr>
              <a:xfrm>
                <a:off x="838200" y="3319287"/>
                <a:ext cx="3417711" cy="1022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FN</m:t>
                          </m:r>
                          <m: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pt-BR" sz="3200">
                              <a:latin typeface="Cambria Math" panose="02040503050406030204" pitchFamily="18" charset="0"/>
                            </a:rPr>
                            <m:t>TP</m:t>
                          </m:r>
                        </m:den>
                      </m:f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E92F9593-43C2-2FC6-D7DF-B4A04BE65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19287"/>
                <a:ext cx="3417711" cy="1022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ela 5">
            <a:extLst>
              <a:ext uri="{FF2B5EF4-FFF2-40B4-BE49-F238E27FC236}">
                <a16:creationId xmlns:a16="http://schemas.microsoft.com/office/drawing/2014/main" id="{AB28634A-9E6D-BA06-E08B-AF1826CF6578}"/>
              </a:ext>
            </a:extLst>
          </p:cNvPr>
          <p:cNvGraphicFramePr>
            <a:graphicFrameLocks noGrp="1"/>
          </p:cNvGraphicFramePr>
          <p:nvPr/>
        </p:nvGraphicFramePr>
        <p:xfrm>
          <a:off x="1840088" y="5230813"/>
          <a:ext cx="1794932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466">
                  <a:extLst>
                    <a:ext uri="{9D8B030D-6E8A-4147-A177-3AD203B41FA5}">
                      <a16:colId xmlns:a16="http://schemas.microsoft.com/office/drawing/2014/main" val="2780398905"/>
                    </a:ext>
                  </a:extLst>
                </a:gridCol>
                <a:gridCol w="897466">
                  <a:extLst>
                    <a:ext uri="{9D8B030D-6E8A-4147-A177-3AD203B41FA5}">
                      <a16:colId xmlns:a16="http://schemas.microsoft.com/office/drawing/2014/main" val="1752542230"/>
                    </a:ext>
                  </a:extLst>
                </a:gridCol>
              </a:tblGrid>
              <a:tr h="4310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FF0000"/>
                          </a:solidFill>
                          <a:effectLst/>
                        </a:rPr>
                        <a:t>TN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2155157"/>
                  </a:ext>
                </a:extLst>
              </a:tr>
              <a:tr h="4310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0000FF"/>
                          </a:solidFill>
                          <a:effectLst/>
                        </a:rPr>
                        <a:t>FP</a:t>
                      </a:r>
                      <a:endParaRPr lang="pt-BR" sz="2400" b="1" kern="1200" dirty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00B050"/>
                          </a:solidFill>
                          <a:effectLst/>
                        </a:rPr>
                        <a:t>TP</a:t>
                      </a:r>
                      <a:endParaRPr lang="pt-BR" sz="24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341992"/>
                  </a:ext>
                </a:extLst>
              </a:tr>
            </a:tbl>
          </a:graphicData>
        </a:graphic>
      </p:graphicFrame>
      <p:sp>
        <p:nvSpPr>
          <p:cNvPr id="6" name="Retângulo 5">
            <a:extLst>
              <a:ext uri="{FF2B5EF4-FFF2-40B4-BE49-F238E27FC236}">
                <a16:creationId xmlns:a16="http://schemas.microsoft.com/office/drawing/2014/main" id="{894B2598-B989-4F1A-AB5A-34B5BD2133A9}"/>
              </a:ext>
            </a:extLst>
          </p:cNvPr>
          <p:cNvSpPr/>
          <p:nvPr/>
        </p:nvSpPr>
        <p:spPr>
          <a:xfrm>
            <a:off x="2848303" y="5129049"/>
            <a:ext cx="641131" cy="113511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1759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0F418656-538C-BBD9-47FA-40A924A669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8254" y="2533701"/>
                <a:ext cx="10735491" cy="179059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pt-BR" sz="4800" b="1" i="1" dirty="0"/>
                  <a:t>OK, consigo calcular as métricas para problemas binários, mas e quando </a:t>
                </a:r>
                <a14:m>
                  <m:oMath xmlns:m="http://schemas.openxmlformats.org/officeDocument/2006/math">
                    <m:r>
                      <a:rPr lang="pt-BR" sz="4800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pt-BR" sz="4800" b="1" i="1" dirty="0"/>
                  <a:t> &gt; 2?</a:t>
                </a:r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0F418656-538C-BBD9-47FA-40A924A669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8254" y="2533701"/>
                <a:ext cx="10735491" cy="1790597"/>
              </a:xfrm>
              <a:blipFill>
                <a:blip r:embed="rId2"/>
                <a:stretch>
                  <a:fillRect l="-2213" t="-11604" r="-21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0354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4F6D18B-0399-55B9-FD83-C7EDF77FF0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789356" cy="1325563"/>
              </a:xfrm>
            </p:spPr>
            <p:txBody>
              <a:bodyPr/>
              <a:lstStyle/>
              <a:p>
                <a:r>
                  <a:rPr lang="pt-BR" dirty="0"/>
                  <a:t>Matriz de confusão para caso multiclasses (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pt-BR" dirty="0"/>
                  <a:t>)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4F6D18B-0399-55B9-FD83-C7EDF77FF0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789356" cy="1325563"/>
              </a:xfrm>
              <a:blipFill>
                <a:blip r:embed="rId2"/>
                <a:stretch>
                  <a:fillRect l="-2318" t="-13364" b="-211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06AE9087-3D2E-DF8E-D6D3-12EDE54371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62349" y="1859491"/>
                <a:ext cx="5709300" cy="499850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dirty="0"/>
                  <a:t>É possível calcular as métricas anteriores para o cenário multiclasses (i.e.,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pt-BR" dirty="0"/>
                  <a:t>).</a:t>
                </a:r>
              </a:p>
              <a:p>
                <a:r>
                  <a:rPr lang="pt-BR" dirty="0"/>
                  <a:t>Para isso, basta selecionar, uma vez, cada classe como sendo a classe positiva, enquanto todas as demais classes formam a classe negativa.</a:t>
                </a:r>
              </a:p>
              <a:p>
                <a:r>
                  <a:rPr lang="pt-BR" dirty="0"/>
                  <a:t>Assim, obtém-se os valores das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métricas para cada uma das </a:t>
                </a:r>
                <a14:m>
                  <m:oMath xmlns:m="http://schemas.openxmlformats.org/officeDocument/2006/math">
                    <m:r>
                      <a:rPr lang="pt-BR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pt-BR" b="1" i="1" dirty="0">
                    <a:solidFill>
                      <a:srgbClr val="00B050"/>
                    </a:solidFill>
                  </a:rPr>
                  <a:t> classes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Vejamos um exemplo para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pt-BR" dirty="0"/>
                  <a:t>, ou seja,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pt-BR" dirty="0"/>
                  <a:t>.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06AE9087-3D2E-DF8E-D6D3-12EDE54371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62349" y="1859491"/>
                <a:ext cx="5709300" cy="4998509"/>
              </a:xfrm>
              <a:blipFill>
                <a:blip r:embed="rId3"/>
                <a:stretch>
                  <a:fillRect l="-1921" t="-2683" r="-14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8325068-7110-8CDE-99D3-4E05F625B76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351" y="2766990"/>
              <a:ext cx="6276622" cy="2933897"/>
            </p:xfrm>
            <a:graphic>
              <a:graphicData uri="http://schemas.openxmlformats.org/drawingml/2006/table">
                <a:tbl>
                  <a:tblPr/>
                  <a:tblGrid>
                    <a:gridCol w="107350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6712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98713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Preditas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98713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98713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18879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18879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8325068-7110-8CDE-99D3-4E05F625B7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6512468"/>
                  </p:ext>
                </p:extLst>
              </p:nvPr>
            </p:nvGraphicFramePr>
            <p:xfrm>
              <a:off x="20351" y="2766990"/>
              <a:ext cx="6276622" cy="2933897"/>
            </p:xfrm>
            <a:graphic>
              <a:graphicData uri="http://schemas.openxmlformats.org/drawingml/2006/table">
                <a:tbl>
                  <a:tblPr/>
                  <a:tblGrid>
                    <a:gridCol w="107350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6712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98713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Preditas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1321" t="-870" r="-438994" b="-33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98713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1321" t="-100870" r="-438994" b="-23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98713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1321" t="-200870" r="-438994" b="-13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18879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4828" t="-501449" r="-200862" b="-1289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45887" t="-501449" r="-101732" b="-1289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44397" t="-501449" r="-1293" b="-1289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18879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5882695-5DE1-C1D3-36F2-0FBA637ABB6A}"/>
                  </a:ext>
                </a:extLst>
              </p:cNvPr>
              <p:cNvSpPr txBox="1"/>
              <p:nvPr/>
            </p:nvSpPr>
            <p:spPr>
              <a:xfrm>
                <a:off x="2063640" y="2305325"/>
                <a:ext cx="42333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/>
                  <a:t>Classe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dirty="0"/>
                  <a:t> é a positiva.</a:t>
                </a:r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5882695-5DE1-C1D3-36F2-0FBA637AB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640" y="2305325"/>
                <a:ext cx="4233333" cy="461665"/>
              </a:xfrm>
              <a:prstGeom prst="rect">
                <a:avLst/>
              </a:prstGeom>
              <a:blipFill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5744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6F3810FD-8C1E-E235-CDF3-A845D40ED97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/>
                  <a:t>Matriz de confusão para caso multiclasses (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pt-BR" dirty="0"/>
                  <a:t>)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6F3810FD-8C1E-E235-CDF3-A845D40ED9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549053F-BDE4-C8D3-A996-B46C550898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9958" y="2834725"/>
              <a:ext cx="5610576" cy="3040125"/>
            </p:xfrm>
            <a:graphic>
              <a:graphicData uri="http://schemas.openxmlformats.org/drawingml/2006/table">
                <a:tbl>
                  <a:tblPr/>
                  <a:tblGrid>
                    <a:gridCol w="108373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4035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7976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Preditas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4377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4377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549053F-BDE4-C8D3-A996-B46C550898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35949868"/>
                  </p:ext>
                </p:extLst>
              </p:nvPr>
            </p:nvGraphicFramePr>
            <p:xfrm>
              <a:off x="349958" y="2834725"/>
              <a:ext cx="5610576" cy="3040125"/>
            </p:xfrm>
            <a:graphic>
              <a:graphicData uri="http://schemas.openxmlformats.org/drawingml/2006/table">
                <a:tbl>
                  <a:tblPr/>
                  <a:tblGrid>
                    <a:gridCol w="108373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4035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861060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Preditas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7934" t="-7092" r="-515702" b="-268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7934" t="-141121" r="-515702" b="-2532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861060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7934" t="-182979" r="-515702" b="-921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4377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4231" t="-725455" r="-200000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45411" t="-725455" r="-100966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45411" t="-725455" r="-966" b="-1363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4377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4FF6500-B127-E5EB-2288-D345D9AB581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55645" y="2834725"/>
              <a:ext cx="5610577" cy="3040125"/>
            </p:xfrm>
            <a:graphic>
              <a:graphicData uri="http://schemas.openxmlformats.org/drawingml/2006/table">
                <a:tbl>
                  <a:tblPr/>
                  <a:tblGrid>
                    <a:gridCol w="11288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9519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7976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Preditas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4377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4377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4FF6500-B127-E5EB-2288-D345D9AB58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424126"/>
                  </p:ext>
                </p:extLst>
              </p:nvPr>
            </p:nvGraphicFramePr>
            <p:xfrm>
              <a:off x="6355645" y="2834725"/>
              <a:ext cx="5610577" cy="3040125"/>
            </p:xfrm>
            <a:graphic>
              <a:graphicData uri="http://schemas.openxmlformats.org/drawingml/2006/table">
                <a:tbl>
                  <a:tblPr/>
                  <a:tblGrid>
                    <a:gridCol w="11288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9519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861060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Preditas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3158" t="-7092" r="-548246" b="-268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61060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3158" t="-106338" r="-548246" b="-166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3158" t="-276415" r="-548246" b="-1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4377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4231" t="-725455" r="-200481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45411" t="-725455" r="-101449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45411" t="-725455" r="-1449" b="-1363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4377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B7DCAE37-0B68-31FE-C4B4-15B3A38CF8F2}"/>
                  </a:ext>
                </a:extLst>
              </p:cNvPr>
              <p:cNvSpPr txBox="1"/>
              <p:nvPr/>
            </p:nvSpPr>
            <p:spPr>
              <a:xfrm>
                <a:off x="2167466" y="2365178"/>
                <a:ext cx="37930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/>
                  <a:t>Classe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400" dirty="0"/>
                  <a:t> é a positiva.</a:t>
                </a:r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B7DCAE37-0B68-31FE-C4B4-15B3A38CF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466" y="2365178"/>
                <a:ext cx="3793067" cy="461665"/>
              </a:xfrm>
              <a:prstGeom prst="rect">
                <a:avLst/>
              </a:prstGeom>
              <a:blipFill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FA95A716-2329-11F1-7CC2-2B3C42F20DCF}"/>
                  </a:ext>
                </a:extLst>
              </p:cNvPr>
              <p:cNvSpPr txBox="1"/>
              <p:nvPr/>
            </p:nvSpPr>
            <p:spPr>
              <a:xfrm>
                <a:off x="8173155" y="2374387"/>
                <a:ext cx="37930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/>
                  <a:t>Classe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400" dirty="0"/>
                  <a:t>é a positiva.</a:t>
                </a:r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FA95A716-2329-11F1-7CC2-2B3C42F20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155" y="2374387"/>
                <a:ext cx="3793067" cy="461665"/>
              </a:xfrm>
              <a:prstGeom prst="rect">
                <a:avLst/>
              </a:prstGeom>
              <a:blipFill>
                <a:blip r:embed="rId6"/>
                <a:stretch>
                  <a:fillRect t="-9211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1586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F87474-9D5C-0B3D-63E8-AD1CF986C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Precisão versus </a:t>
            </a:r>
            <a:r>
              <a:rPr lang="pt-BR" i="1" dirty="0"/>
              <a:t>recall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DAA94B-AA8F-AF15-EE11-8B107DF8C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0136" y="1825624"/>
            <a:ext cx="6352162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 </a:t>
            </a:r>
            <a:r>
              <a:rPr lang="pt-BR" b="1" i="1" dirty="0">
                <a:solidFill>
                  <a:srgbClr val="00B050"/>
                </a:solidFill>
              </a:rPr>
              <a:t>precisão</a:t>
            </a:r>
            <a:r>
              <a:rPr lang="pt-BR" dirty="0"/>
              <a:t> não fornece informações a respeito da quantidade de </a:t>
            </a:r>
            <a:r>
              <a:rPr lang="pt-BR" b="1" i="1" dirty="0">
                <a:solidFill>
                  <a:srgbClr val="00B050"/>
                </a:solidFill>
              </a:rPr>
              <a:t>falsos negativos</a:t>
            </a:r>
            <a:r>
              <a:rPr lang="pt-BR" dirty="0"/>
              <a:t>. </a:t>
            </a:r>
          </a:p>
          <a:p>
            <a:r>
              <a:rPr lang="pt-BR" dirty="0"/>
              <a:t>Por outro lado, o </a:t>
            </a:r>
            <a:r>
              <a:rPr lang="pt-BR" b="1" i="1" dirty="0">
                <a:solidFill>
                  <a:srgbClr val="00B050"/>
                </a:solidFill>
              </a:rPr>
              <a:t>recall</a:t>
            </a:r>
            <a:r>
              <a:rPr lang="pt-BR" dirty="0"/>
              <a:t> não fornece informações a respeito da quantidade de </a:t>
            </a:r>
            <a:r>
              <a:rPr lang="pt-BR" b="1" i="1" dirty="0">
                <a:solidFill>
                  <a:srgbClr val="00B050"/>
                </a:solidFill>
              </a:rPr>
              <a:t>falsos positivos</a:t>
            </a:r>
            <a:r>
              <a:rPr lang="pt-BR" dirty="0"/>
              <a:t>.</a:t>
            </a:r>
          </a:p>
          <a:p>
            <a:r>
              <a:rPr lang="pt-BR" dirty="0"/>
              <a:t>Mas e se os </a:t>
            </a:r>
            <a:r>
              <a:rPr lang="pt-BR" b="1" i="1" dirty="0">
                <a:solidFill>
                  <a:srgbClr val="00B050"/>
                </a:solidFill>
              </a:rPr>
              <a:t>custos associados a falsos positivos e negativos são iguais</a:t>
            </a:r>
            <a:r>
              <a:rPr lang="pt-BR" dirty="0"/>
              <a:t>?</a:t>
            </a:r>
          </a:p>
          <a:p>
            <a:r>
              <a:rPr lang="pt-BR" dirty="0"/>
              <a:t>Nesse caso, para analisarmos o desempenho de um classificador, precisamos de uma métrica que </a:t>
            </a:r>
            <a:r>
              <a:rPr lang="pt-BR" b="1" i="1" dirty="0">
                <a:solidFill>
                  <a:srgbClr val="00B050"/>
                </a:solidFill>
              </a:rPr>
              <a:t>combine as duas</a:t>
            </a:r>
            <a:r>
              <a:rPr lang="pt-BR" dirty="0"/>
              <a:t>.</a:t>
            </a:r>
          </a:p>
          <a:p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B66DD82C-2C7C-932B-0676-6777E743E2CA}"/>
                  </a:ext>
                </a:extLst>
              </p:cNvPr>
              <p:cNvSpPr txBox="1"/>
              <p:nvPr/>
            </p:nvSpPr>
            <p:spPr>
              <a:xfrm>
                <a:off x="838200" y="4204505"/>
                <a:ext cx="3417711" cy="1022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FN</m:t>
                          </m:r>
                          <m: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pt-BR" sz="3200">
                              <a:latin typeface="Cambria Math" panose="02040503050406030204" pitchFamily="18" charset="0"/>
                            </a:rPr>
                            <m:t>TP</m:t>
                          </m:r>
                        </m:den>
                      </m:f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B66DD82C-2C7C-932B-0676-6777E743E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204505"/>
                <a:ext cx="3417711" cy="1022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1C33F56B-917E-EDAE-B038-52C2901A324E}"/>
                  </a:ext>
                </a:extLst>
              </p:cNvPr>
              <p:cNvSpPr txBox="1"/>
              <p:nvPr/>
            </p:nvSpPr>
            <p:spPr>
              <a:xfrm>
                <a:off x="577143" y="2563651"/>
                <a:ext cx="3939823" cy="1022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precis</m:t>
                      </m:r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ã</m:t>
                      </m:r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FP</m:t>
                          </m:r>
                          <m: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pt-BR" sz="3200">
                              <a:latin typeface="Cambria Math" panose="02040503050406030204" pitchFamily="18" charset="0"/>
                            </a:rPr>
                            <m:t>TP</m:t>
                          </m:r>
                        </m:den>
                      </m:f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1C33F56B-917E-EDAE-B038-52C2901A3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43" y="2563651"/>
                <a:ext cx="3939823" cy="10225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8531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4DCA44-CC6E-8998-A693-998426B94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F1-</a:t>
            </a:r>
            <a:r>
              <a:rPr lang="pt-BR" i="1" dirty="0"/>
              <a:t>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261D671-8D7F-BF6D-3C19-CFC15A190C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85187" cy="5032375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O F1-</a:t>
                </a:r>
                <a:r>
                  <a:rPr lang="pt-BR" i="1" dirty="0"/>
                  <a:t>score</a:t>
                </a:r>
                <a:r>
                  <a:rPr lang="pt-BR" dirty="0"/>
                  <a:t> combina as duas métricas em uma única.</a:t>
                </a:r>
              </a:p>
              <a:p>
                <a:r>
                  <a:rPr lang="pt-BR" dirty="0"/>
                  <a:t>A métrica dá a mesma importância a </a:t>
                </a:r>
                <a:r>
                  <a:rPr lang="pt-BR" b="1" i="1" dirty="0"/>
                  <a:t>precisão</a:t>
                </a:r>
                <a:r>
                  <a:rPr lang="pt-BR" dirty="0"/>
                  <a:t> e para o </a:t>
                </a:r>
                <a:r>
                  <a:rPr lang="pt-BR" b="1" i="1" dirty="0"/>
                  <a:t>recall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Valores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próximos de 1 indicam que o </a:t>
                </a:r>
                <a:r>
                  <a:rPr lang="pt-BR" b="1" i="1" dirty="0"/>
                  <a:t>classificador</a:t>
                </a:r>
                <a:r>
                  <a:rPr lang="pt-BR" dirty="0"/>
                  <a:t> obteve ótimos resultados tanto de </a:t>
                </a:r>
                <a:r>
                  <a:rPr lang="pt-BR" b="1" i="1" dirty="0"/>
                  <a:t>precisão</a:t>
                </a:r>
                <a:r>
                  <a:rPr lang="pt-BR" dirty="0"/>
                  <a:t> quanto de </a:t>
                </a:r>
                <a:r>
                  <a:rPr lang="pt-BR" b="1" i="1" dirty="0"/>
                  <a:t>recall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Em outras palavras,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pt-BR" dirty="0"/>
                  <a:t> significa que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</a:rPr>
                      <m:t>FN</m:t>
                    </m:r>
                  </m:oMath>
                </a14:m>
                <a:r>
                  <a:rPr lang="pt-BR" dirty="0">
                    <a:ea typeface="Cambria Math" panose="02040503050406030204" pitchFamily="18" charset="0"/>
                  </a:rPr>
                  <a:t> 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</a:rPr>
                      <m:t>FP</m:t>
                    </m:r>
                  </m:oMath>
                </a14:m>
                <a:r>
                  <a:rPr lang="pt-B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261D671-8D7F-BF6D-3C19-CFC15A190C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85187" cy="5032375"/>
              </a:xfrm>
              <a:blipFill>
                <a:blip r:embed="rId2"/>
                <a:stretch>
                  <a:fillRect l="-981" t="-19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0A929A7-E33F-6D02-D301-38706DE0743C}"/>
                  </a:ext>
                </a:extLst>
              </p:cNvPr>
              <p:cNvSpPr txBox="1"/>
              <p:nvPr/>
            </p:nvSpPr>
            <p:spPr>
              <a:xfrm>
                <a:off x="1589091" y="4664413"/>
                <a:ext cx="9013818" cy="1418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pt-BR" sz="3200" b="0" i="0" smtClean="0">
                                  <a:latin typeface="Cambria Math" panose="02040503050406030204" pitchFamily="18" charset="0"/>
                                </a:rPr>
                                <m:t>FN</m:t>
                              </m:r>
                              <m:r>
                                <a:rPr lang="pt-BR" sz="32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 sz="3200" b="0" i="0" smtClean="0">
                                  <a:latin typeface="Cambria Math" panose="02040503050406030204" pitchFamily="18" charset="0"/>
                                </a:rPr>
                                <m:t>FP</m:t>
                              </m:r>
                            </m:num>
                            <m:den>
                              <m:r>
                                <a:rPr lang="pt-BR" sz="32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=2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precis</m:t>
                          </m:r>
                          <m: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ã</m:t>
                          </m:r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  <m:r>
                            <a:rPr lang="pt-B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precis</m:t>
                          </m:r>
                          <m:r>
                            <a:rPr lang="pt-BR" sz="3200" i="0">
                              <a:latin typeface="Cambria Math" panose="02040503050406030204" pitchFamily="18" charset="0"/>
                            </a:rPr>
                            <m:t>ã</m:t>
                          </m:r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o</m:t>
                          </m:r>
                          <m: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0A929A7-E33F-6D02-D301-38706DE07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091" y="4664413"/>
                <a:ext cx="9013818" cy="14182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2091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B3FED-5D1A-7084-5333-A3B2FA75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ver?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FE7774-7186-A846-D8DE-518B2CBF4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05444" cy="5032376"/>
          </a:xfrm>
        </p:spPr>
        <p:txBody>
          <a:bodyPr>
            <a:normAutofit/>
          </a:bodyPr>
          <a:lstStyle/>
          <a:p>
            <a:r>
              <a:rPr lang="pt-BR" dirty="0"/>
              <a:t>Anteriormente, discutimos </a:t>
            </a:r>
            <a:r>
              <a:rPr lang="pt-BR" b="1" i="1" dirty="0">
                <a:solidFill>
                  <a:srgbClr val="00B050"/>
                </a:solidFill>
              </a:rPr>
              <a:t>problemas</a:t>
            </a:r>
            <a:r>
              <a:rPr lang="pt-BR" dirty="0"/>
              <a:t> que podemos nos deparar quando trabalhando com modelos de ML: </a:t>
            </a:r>
            <a:r>
              <a:rPr lang="pt-BR" b="1" i="1" dirty="0">
                <a:solidFill>
                  <a:srgbClr val="00B050"/>
                </a:solidFill>
              </a:rPr>
              <a:t>subajuste</a:t>
            </a:r>
            <a:r>
              <a:rPr lang="pt-BR" dirty="0"/>
              <a:t> e </a:t>
            </a:r>
            <a:r>
              <a:rPr lang="pt-BR" b="1" i="1" dirty="0">
                <a:solidFill>
                  <a:srgbClr val="00B050"/>
                </a:solidFill>
              </a:rPr>
              <a:t>sobreajuste</a:t>
            </a:r>
            <a:r>
              <a:rPr lang="pt-BR" dirty="0"/>
              <a:t>. </a:t>
            </a:r>
          </a:p>
          <a:p>
            <a:r>
              <a:rPr lang="pt-BR" dirty="0"/>
              <a:t>Vimos como a </a:t>
            </a:r>
            <a:r>
              <a:rPr lang="pt-BR" b="1" i="1" dirty="0">
                <a:solidFill>
                  <a:srgbClr val="00B050"/>
                </a:solidFill>
              </a:rPr>
              <a:t>divisão do conjunto total de amostras </a:t>
            </a:r>
            <a:r>
              <a:rPr lang="pt-BR" dirty="0"/>
              <a:t>em conjuntos de treinamento, validação e teste pode nos </a:t>
            </a:r>
            <a:r>
              <a:rPr lang="pt-BR" b="1" i="1" dirty="0">
                <a:solidFill>
                  <a:srgbClr val="00B050"/>
                </a:solidFill>
              </a:rPr>
              <a:t>ajudar a analisar o desempenho de um modelo</a:t>
            </a:r>
            <a:r>
              <a:rPr lang="pt-BR" dirty="0"/>
              <a:t> de ML e entender se o modelo está </a:t>
            </a:r>
            <a:r>
              <a:rPr lang="pt-BR" b="1" i="1" dirty="0">
                <a:solidFill>
                  <a:srgbClr val="00B050"/>
                </a:solidFill>
              </a:rPr>
              <a:t>subajustando</a:t>
            </a:r>
            <a:r>
              <a:rPr lang="pt-BR" dirty="0"/>
              <a:t>, </a:t>
            </a:r>
            <a:r>
              <a:rPr lang="pt-BR" b="1" i="1" dirty="0">
                <a:solidFill>
                  <a:srgbClr val="00B050"/>
                </a:solidFill>
              </a:rPr>
              <a:t>sobreajustando</a:t>
            </a:r>
            <a:r>
              <a:rPr lang="pt-BR" dirty="0"/>
              <a:t> ou </a:t>
            </a:r>
            <a:r>
              <a:rPr lang="pt-BR" b="1" i="1" dirty="0">
                <a:solidFill>
                  <a:srgbClr val="00B050"/>
                </a:solidFill>
              </a:rPr>
              <a:t>generalizando</a:t>
            </a:r>
            <a:r>
              <a:rPr lang="pt-BR" dirty="0"/>
              <a:t>.</a:t>
            </a:r>
          </a:p>
          <a:p>
            <a:r>
              <a:rPr lang="pt-BR" dirty="0"/>
              <a:t>Para fazer a análise do desempenho de um classificador, usamos apenas a acurácia. </a:t>
            </a:r>
          </a:p>
          <a:p>
            <a:r>
              <a:rPr lang="pt-BR" dirty="0"/>
              <a:t>Porém, existem outras métricas que devem ser usadas para se medir a qualidade de um classificador.</a:t>
            </a:r>
          </a:p>
          <a:p>
            <a:r>
              <a:rPr lang="pt-BR" dirty="0"/>
              <a:t>Neste tópico, veremos algumas outras métricas.</a:t>
            </a:r>
          </a:p>
        </p:txBody>
      </p:sp>
    </p:spTree>
    <p:extLst>
      <p:ext uri="{BB962C8B-B14F-4D97-AF65-F5344CB8AC3E}">
        <p14:creationId xmlns:p14="http://schemas.microsoft.com/office/powerpoint/2010/main" val="529739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D00B3E-85D7-8B25-6629-4A85FF361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30104F-E6BA-B308-644A-11A7E4939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57898" cy="4351338"/>
          </a:xfrm>
        </p:spPr>
        <p:txBody>
          <a:bodyPr/>
          <a:lstStyle/>
          <a:p>
            <a:r>
              <a:rPr lang="pt-BR" dirty="0"/>
              <a:t>Exemplo: </a:t>
            </a:r>
            <a:r>
              <a:rPr lang="pt-BR" dirty="0">
                <a:hlinkClick r:id="rId3"/>
              </a:rPr>
              <a:t>Métricas de classificação</a:t>
            </a:r>
            <a:endParaRPr lang="pt-BR" dirty="0"/>
          </a:p>
        </p:txBody>
      </p:sp>
      <p:pic>
        <p:nvPicPr>
          <p:cNvPr id="2050" name="Picture 2" descr="TensorFlow">
            <a:extLst>
              <a:ext uri="{FF2B5EF4-FFF2-40B4-BE49-F238E27FC236}">
                <a16:creationId xmlns:a16="http://schemas.microsoft.com/office/drawing/2014/main" id="{87B75C17-2A48-E33A-B66B-927CA792D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875" y="2923470"/>
            <a:ext cx="4099479" cy="230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ject Jupyter | Try Jupyter">
            <a:extLst>
              <a:ext uri="{FF2B5EF4-FFF2-40B4-BE49-F238E27FC236}">
                <a16:creationId xmlns:a16="http://schemas.microsoft.com/office/drawing/2014/main" id="{FC70A9A5-A2C7-C005-C6C5-A9FF77565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370" y="3167764"/>
            <a:ext cx="3461657" cy="181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olaboratory Colab - Guía Completa Español - Marketing Branding">
            <a:extLst>
              <a:ext uri="{FF2B5EF4-FFF2-40B4-BE49-F238E27FC236}">
                <a16:creationId xmlns:a16="http://schemas.microsoft.com/office/drawing/2014/main" id="{8A007768-2032-FE11-22C9-9394A0EF0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5" r="10641"/>
          <a:stretch/>
        </p:blipFill>
        <p:spPr bwMode="auto">
          <a:xfrm>
            <a:off x="8665027" y="2746576"/>
            <a:ext cx="3331071" cy="265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80EDF8DB-E749-8471-3ACA-2FFE3006FC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0198"/>
          <a:stretch/>
        </p:blipFill>
        <p:spPr bwMode="auto">
          <a:xfrm>
            <a:off x="304800" y="3167764"/>
            <a:ext cx="1894114" cy="187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89317CF7-D83C-5980-45A9-863C64A2BE61}"/>
              </a:ext>
            </a:extLst>
          </p:cNvPr>
          <p:cNvSpPr>
            <a:spLocks noChangeAspect="1"/>
          </p:cNvSpPr>
          <p:nvPr/>
        </p:nvSpPr>
        <p:spPr>
          <a:xfrm>
            <a:off x="2198914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inal de Adição 9">
            <a:extLst>
              <a:ext uri="{FF2B5EF4-FFF2-40B4-BE49-F238E27FC236}">
                <a16:creationId xmlns:a16="http://schemas.microsoft.com/office/drawing/2014/main" id="{C6DC4B29-EABA-20F7-BB46-C33BEC93E2DD}"/>
              </a:ext>
            </a:extLst>
          </p:cNvPr>
          <p:cNvSpPr>
            <a:spLocks noChangeAspect="1"/>
          </p:cNvSpPr>
          <p:nvPr/>
        </p:nvSpPr>
        <p:spPr>
          <a:xfrm>
            <a:off x="5279613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inal de Adição 10">
            <a:extLst>
              <a:ext uri="{FF2B5EF4-FFF2-40B4-BE49-F238E27FC236}">
                <a16:creationId xmlns:a16="http://schemas.microsoft.com/office/drawing/2014/main" id="{FF65B64B-136B-DCC4-8A01-509D3D5CD19F}"/>
              </a:ext>
            </a:extLst>
          </p:cNvPr>
          <p:cNvSpPr>
            <a:spLocks noChangeAspect="1"/>
          </p:cNvSpPr>
          <p:nvPr/>
        </p:nvSpPr>
        <p:spPr>
          <a:xfrm>
            <a:off x="7968386" y="3533294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961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9304" cy="4351338"/>
          </a:xfrm>
        </p:spPr>
        <p:txBody>
          <a:bodyPr/>
          <a:lstStyle/>
          <a:p>
            <a:r>
              <a:rPr lang="pt-BR" dirty="0"/>
              <a:t>Quiz: “</a:t>
            </a:r>
            <a:r>
              <a:rPr lang="pt-BR" b="1" i="1" dirty="0"/>
              <a:t>TP557 – Métricas para análise de classificadores</a:t>
            </a:r>
            <a:r>
              <a:rPr lang="pt-BR" dirty="0"/>
              <a:t>”.</a:t>
            </a:r>
          </a:p>
          <a:p>
            <a:r>
              <a:rPr lang="pt-BR" dirty="0"/>
              <a:t>Exercício: </a:t>
            </a:r>
            <a:r>
              <a:rPr lang="pt-BR" dirty="0">
                <a:hlinkClick r:id="rId3"/>
              </a:rPr>
              <a:t>Métricas de classificação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1975981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599145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EB0AB5-A38B-16DC-1635-6A42E1956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59854"/>
            <a:ext cx="10515600" cy="11382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6000" dirty="0"/>
              <a:t>Anexo I: Acurácia versus precisão</a:t>
            </a:r>
          </a:p>
        </p:txBody>
      </p:sp>
    </p:spTree>
    <p:extLst>
      <p:ext uri="{BB962C8B-B14F-4D97-AF65-F5344CB8AC3E}">
        <p14:creationId xmlns:p14="http://schemas.microsoft.com/office/powerpoint/2010/main" val="327949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E58330-6491-8928-0519-F252D4F94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Acurácia versus precisão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2EDB56-C25A-3B0E-965B-3CFF38810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244" y="1825624"/>
            <a:ext cx="5621867" cy="5032375"/>
          </a:xfrm>
        </p:spPr>
        <p:txBody>
          <a:bodyPr>
            <a:normAutofit/>
          </a:bodyPr>
          <a:lstStyle/>
          <a:p>
            <a:r>
              <a:rPr lang="pt-BR" dirty="0"/>
              <a:t>Em um conjunto de predições: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Acurácia é a proximidade das predições em relação aos rótulos, ou seja, o quão perto estão do alvo.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Precisão é a proximidade das medidas entre si.</a:t>
            </a:r>
          </a:p>
          <a:p>
            <a:r>
              <a:rPr lang="pt-BR" dirty="0"/>
              <a:t>A precisão é independente da acurácia. </a:t>
            </a:r>
          </a:p>
          <a:p>
            <a:r>
              <a:rPr lang="pt-BR" dirty="0"/>
              <a:t>Isso significa que é possível ter um modelo muito preciso, mas não muito exato, e também é possível ser exato sem ser preciso.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85A443-FAE1-D81B-CF1E-2866E830A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38" y="1941688"/>
            <a:ext cx="4654962" cy="482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145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Figuras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1268346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FB07C42F-A992-2717-DDF1-083ADA9C3645}"/>
              </a:ext>
            </a:extLst>
          </p:cNvPr>
          <p:cNvGrpSpPr/>
          <p:nvPr/>
        </p:nvGrpSpPr>
        <p:grpSpPr>
          <a:xfrm>
            <a:off x="1050515" y="1517918"/>
            <a:ext cx="4577263" cy="3036592"/>
            <a:chOff x="983980" y="3614532"/>
            <a:chExt cx="4577263" cy="3036592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21354678-1459-EC6A-BFFF-068903DA2C08}"/>
                </a:ext>
              </a:extLst>
            </p:cNvPr>
            <p:cNvSpPr/>
            <p:nvPr/>
          </p:nvSpPr>
          <p:spPr>
            <a:xfrm>
              <a:off x="3328962" y="3756976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9202167C-234D-8420-55FA-B0C12B1A5BB1}"/>
                </a:ext>
              </a:extLst>
            </p:cNvPr>
            <p:cNvSpPr/>
            <p:nvPr/>
          </p:nvSpPr>
          <p:spPr>
            <a:xfrm>
              <a:off x="3328961" y="4526233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C2445B85-6587-1F9D-632C-CA40610EC62E}"/>
                </a:ext>
              </a:extLst>
            </p:cNvPr>
            <p:cNvSpPr/>
            <p:nvPr/>
          </p:nvSpPr>
          <p:spPr>
            <a:xfrm>
              <a:off x="3328961" y="5305650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151E4E5F-4430-EBD6-8B9B-10BA312FFCF4}"/>
                </a:ext>
              </a:extLst>
            </p:cNvPr>
            <p:cNvSpPr/>
            <p:nvPr/>
          </p:nvSpPr>
          <p:spPr>
            <a:xfrm>
              <a:off x="3328961" y="6085067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B9F28606-2CD9-EA49-6D4F-B417EF5BAEE3}"/>
                </a:ext>
              </a:extLst>
            </p:cNvPr>
            <p:cNvSpPr/>
            <p:nvPr/>
          </p:nvSpPr>
          <p:spPr>
            <a:xfrm>
              <a:off x="4389392" y="4524905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60889C38-9906-3431-F3B0-48A0569494C7}"/>
                </a:ext>
              </a:extLst>
            </p:cNvPr>
            <p:cNvSpPr/>
            <p:nvPr/>
          </p:nvSpPr>
          <p:spPr>
            <a:xfrm>
              <a:off x="2123189" y="3756976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DF780B85-FE8C-06AC-A428-D3E801D0CAFA}"/>
                </a:ext>
              </a:extLst>
            </p:cNvPr>
            <p:cNvSpPr/>
            <p:nvPr/>
          </p:nvSpPr>
          <p:spPr>
            <a:xfrm>
              <a:off x="2127901" y="452623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7A187CCF-3FCB-A01B-5454-D4817F3CC33F}"/>
                </a:ext>
              </a:extLst>
            </p:cNvPr>
            <p:cNvSpPr/>
            <p:nvPr/>
          </p:nvSpPr>
          <p:spPr>
            <a:xfrm>
              <a:off x="2123189" y="530332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D71AF5E7-4BDC-4DF5-B4A7-BD601D539EA3}"/>
                </a:ext>
              </a:extLst>
            </p:cNvPr>
            <p:cNvCxnSpPr>
              <a:stCxn id="10" idx="6"/>
              <a:endCxn id="5" idx="2"/>
            </p:cNvCxnSpPr>
            <p:nvPr/>
          </p:nvCxnSpPr>
          <p:spPr>
            <a:xfrm>
              <a:off x="2689246" y="4040005"/>
              <a:ext cx="6397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33D87AF2-6594-D2C7-CFE2-62391F186390}"/>
                </a:ext>
              </a:extLst>
            </p:cNvPr>
            <p:cNvCxnSpPr>
              <a:stCxn id="10" idx="6"/>
              <a:endCxn id="6" idx="2"/>
            </p:cNvCxnSpPr>
            <p:nvPr/>
          </p:nvCxnSpPr>
          <p:spPr>
            <a:xfrm>
              <a:off x="2689246" y="4040005"/>
              <a:ext cx="639715" cy="76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880FBCFF-63A2-EDE9-8EFA-6FFF9479EF42}"/>
                </a:ext>
              </a:extLst>
            </p:cNvPr>
            <p:cNvCxnSpPr>
              <a:stCxn id="10" idx="6"/>
              <a:endCxn id="7" idx="2"/>
            </p:cNvCxnSpPr>
            <p:nvPr/>
          </p:nvCxnSpPr>
          <p:spPr>
            <a:xfrm>
              <a:off x="2689246" y="4040005"/>
              <a:ext cx="639715" cy="15486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47651E34-D429-DC72-2972-060D81836DBB}"/>
                </a:ext>
              </a:extLst>
            </p:cNvPr>
            <p:cNvCxnSpPr>
              <a:stCxn id="10" idx="6"/>
              <a:endCxn id="8" idx="2"/>
            </p:cNvCxnSpPr>
            <p:nvPr/>
          </p:nvCxnSpPr>
          <p:spPr>
            <a:xfrm>
              <a:off x="2689246" y="4040005"/>
              <a:ext cx="639715" cy="2328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CC55591E-7244-297B-6A7C-2B054EE6C283}"/>
                </a:ext>
              </a:extLst>
            </p:cNvPr>
            <p:cNvCxnSpPr>
              <a:stCxn id="11" idx="6"/>
              <a:endCxn id="5" idx="2"/>
            </p:cNvCxnSpPr>
            <p:nvPr/>
          </p:nvCxnSpPr>
          <p:spPr>
            <a:xfrm flipV="1">
              <a:off x="2693958" y="4040005"/>
              <a:ext cx="635004" cy="769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5C063DBD-7854-101C-3A82-FA18DE8ED5AA}"/>
                </a:ext>
              </a:extLst>
            </p:cNvPr>
            <p:cNvCxnSpPr>
              <a:stCxn id="12" idx="6"/>
              <a:endCxn id="6" idx="2"/>
            </p:cNvCxnSpPr>
            <p:nvPr/>
          </p:nvCxnSpPr>
          <p:spPr>
            <a:xfrm flipV="1">
              <a:off x="2689246" y="4809262"/>
              <a:ext cx="639715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BA1CDC5A-BE46-A95A-DBF4-28D015FE056D}"/>
                </a:ext>
              </a:extLst>
            </p:cNvPr>
            <p:cNvCxnSpPr>
              <a:stCxn id="11" idx="6"/>
              <a:endCxn id="6" idx="2"/>
            </p:cNvCxnSpPr>
            <p:nvPr/>
          </p:nvCxnSpPr>
          <p:spPr>
            <a:xfrm>
              <a:off x="2693958" y="4809259"/>
              <a:ext cx="635003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D00D0734-5865-7C7F-24B0-626AC0C3D0F5}"/>
                </a:ext>
              </a:extLst>
            </p:cNvPr>
            <p:cNvCxnSpPr>
              <a:stCxn id="11" idx="6"/>
              <a:endCxn id="7" idx="2"/>
            </p:cNvCxnSpPr>
            <p:nvPr/>
          </p:nvCxnSpPr>
          <p:spPr>
            <a:xfrm>
              <a:off x="2693958" y="4809259"/>
              <a:ext cx="635003" cy="779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5343B509-BF11-2338-E37D-0E23DA2C6D23}"/>
                </a:ext>
              </a:extLst>
            </p:cNvPr>
            <p:cNvCxnSpPr>
              <a:stCxn id="11" idx="6"/>
              <a:endCxn id="8" idx="2"/>
            </p:cNvCxnSpPr>
            <p:nvPr/>
          </p:nvCxnSpPr>
          <p:spPr>
            <a:xfrm>
              <a:off x="2693958" y="4809259"/>
              <a:ext cx="635003" cy="1558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471B67E1-F2D1-7CA7-710A-4D8FE34D7CD0}"/>
                </a:ext>
              </a:extLst>
            </p:cNvPr>
            <p:cNvCxnSpPr>
              <a:stCxn id="12" idx="6"/>
              <a:endCxn id="5" idx="2"/>
            </p:cNvCxnSpPr>
            <p:nvPr/>
          </p:nvCxnSpPr>
          <p:spPr>
            <a:xfrm flipV="1">
              <a:off x="2689246" y="4040005"/>
              <a:ext cx="639716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27E5B778-94A3-E90C-F5D7-B0BC6160C0BB}"/>
                </a:ext>
              </a:extLst>
            </p:cNvPr>
            <p:cNvCxnSpPr>
              <a:stCxn id="12" idx="6"/>
              <a:endCxn id="7" idx="2"/>
            </p:cNvCxnSpPr>
            <p:nvPr/>
          </p:nvCxnSpPr>
          <p:spPr>
            <a:xfrm>
              <a:off x="2689246" y="5586353"/>
              <a:ext cx="639715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85119F7A-FF89-CA88-72F8-076932F8E1CE}"/>
                </a:ext>
              </a:extLst>
            </p:cNvPr>
            <p:cNvCxnSpPr>
              <a:stCxn id="12" idx="6"/>
              <a:endCxn id="8" idx="2"/>
            </p:cNvCxnSpPr>
            <p:nvPr/>
          </p:nvCxnSpPr>
          <p:spPr>
            <a:xfrm>
              <a:off x="2689246" y="5586353"/>
              <a:ext cx="639715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AD37D85D-9834-D427-C065-DB9FD7B2DCC6}"/>
                </a:ext>
              </a:extLst>
            </p:cNvPr>
            <p:cNvCxnSpPr>
              <a:cxnSpLocks/>
              <a:stCxn id="28" idx="3"/>
              <a:endCxn id="10" idx="2"/>
            </p:cNvCxnSpPr>
            <p:nvPr/>
          </p:nvCxnSpPr>
          <p:spPr>
            <a:xfrm flipV="1">
              <a:off x="1547919" y="4040005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EC3A2865-40E1-458C-CEF1-F1F5DA811CCC}"/>
                </a:ext>
              </a:extLst>
            </p:cNvPr>
            <p:cNvCxnSpPr>
              <a:cxnSpLocks/>
              <a:stCxn id="35" idx="3"/>
              <a:endCxn id="11" idx="2"/>
            </p:cNvCxnSpPr>
            <p:nvPr/>
          </p:nvCxnSpPr>
          <p:spPr>
            <a:xfrm flipV="1">
              <a:off x="1504691" y="4809259"/>
              <a:ext cx="623210" cy="113399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4E716FD0-CB64-2EDE-2037-F2295115AC49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V="1">
              <a:off x="4955449" y="4806772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AFFA34F2-9D6C-4CB8-0690-996E4B904A68}"/>
                    </a:ext>
                  </a:extLst>
                </p:cNvPr>
                <p:cNvSpPr txBox="1"/>
                <p:nvPr/>
              </p:nvSpPr>
              <p:spPr>
                <a:xfrm>
                  <a:off x="1165380" y="4253294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3F5AE126-0FCE-B221-5292-CB4564BB39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380" y="4253294"/>
                  <a:ext cx="38253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9852FD77-BF58-459E-954E-198502ED4F4A}"/>
                    </a:ext>
                  </a:extLst>
                </p:cNvPr>
                <p:cNvSpPr txBox="1"/>
                <p:nvPr/>
              </p:nvSpPr>
              <p:spPr>
                <a:xfrm>
                  <a:off x="1128276" y="5001341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FE6D6893-7176-5CDD-98DC-6B7D0F0143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8276" y="5001341"/>
                  <a:ext cx="37029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D879E81D-3BDF-070E-962C-853F3EC24E04}"/>
                </a:ext>
              </a:extLst>
            </p:cNvPr>
            <p:cNvSpPr/>
            <p:nvPr/>
          </p:nvSpPr>
          <p:spPr>
            <a:xfrm>
              <a:off x="2130257" y="6080416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1" name="Conector de Seta Reta 30">
              <a:extLst>
                <a:ext uri="{FF2B5EF4-FFF2-40B4-BE49-F238E27FC236}">
                  <a16:creationId xmlns:a16="http://schemas.microsoft.com/office/drawing/2014/main" id="{322E9BED-3F9B-7EE1-FAF4-2FC31B8F3EF6}"/>
                </a:ext>
              </a:extLst>
            </p:cNvPr>
            <p:cNvCxnSpPr>
              <a:stCxn id="30" idx="6"/>
              <a:endCxn id="8" idx="2"/>
            </p:cNvCxnSpPr>
            <p:nvPr/>
          </p:nvCxnSpPr>
          <p:spPr>
            <a:xfrm>
              <a:off x="2696314" y="6363445"/>
              <a:ext cx="632647" cy="4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de Seta Reta 31">
              <a:extLst>
                <a:ext uri="{FF2B5EF4-FFF2-40B4-BE49-F238E27FC236}">
                  <a16:creationId xmlns:a16="http://schemas.microsoft.com/office/drawing/2014/main" id="{6B8EE68F-D54C-3BE4-481F-2B20C66A2460}"/>
                </a:ext>
              </a:extLst>
            </p:cNvPr>
            <p:cNvCxnSpPr>
              <a:stCxn id="30" idx="6"/>
              <a:endCxn id="7" idx="2"/>
            </p:cNvCxnSpPr>
            <p:nvPr/>
          </p:nvCxnSpPr>
          <p:spPr>
            <a:xfrm flipV="1">
              <a:off x="2696314" y="5588679"/>
              <a:ext cx="632647" cy="774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20669ED9-1347-1100-33ED-B86CECBC9101}"/>
                </a:ext>
              </a:extLst>
            </p:cNvPr>
            <p:cNvCxnSpPr>
              <a:stCxn id="30" idx="6"/>
              <a:endCxn id="6" idx="2"/>
            </p:cNvCxnSpPr>
            <p:nvPr/>
          </p:nvCxnSpPr>
          <p:spPr>
            <a:xfrm flipV="1">
              <a:off x="2696314" y="4809262"/>
              <a:ext cx="632647" cy="1554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AE0BCBBC-DEF5-A15C-33A6-44AD92C1DCF2}"/>
                </a:ext>
              </a:extLst>
            </p:cNvPr>
            <p:cNvCxnSpPr>
              <a:stCxn id="30" idx="6"/>
              <a:endCxn id="5" idx="2"/>
            </p:cNvCxnSpPr>
            <p:nvPr/>
          </p:nvCxnSpPr>
          <p:spPr>
            <a:xfrm flipV="1">
              <a:off x="2696314" y="4040005"/>
              <a:ext cx="632648" cy="2323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2A56C37C-1F92-72E7-C43E-3B6833DD4820}"/>
                    </a:ext>
                  </a:extLst>
                </p:cNvPr>
                <p:cNvSpPr txBox="1"/>
                <p:nvPr/>
              </p:nvSpPr>
              <p:spPr>
                <a:xfrm>
                  <a:off x="1122151" y="5758590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FF647779-0E16-8E2A-4D70-B1ED8994C8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2151" y="5758590"/>
                  <a:ext cx="382540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31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Conector de Seta Reta 35">
              <a:extLst>
                <a:ext uri="{FF2B5EF4-FFF2-40B4-BE49-F238E27FC236}">
                  <a16:creationId xmlns:a16="http://schemas.microsoft.com/office/drawing/2014/main" id="{A8772863-65BD-3569-FE59-9C967815475F}"/>
                </a:ext>
              </a:extLst>
            </p:cNvPr>
            <p:cNvCxnSpPr>
              <a:cxnSpLocks/>
              <a:stCxn id="29" idx="3"/>
              <a:endCxn id="10" idx="2"/>
            </p:cNvCxnSpPr>
            <p:nvPr/>
          </p:nvCxnSpPr>
          <p:spPr>
            <a:xfrm flipV="1">
              <a:off x="1498566" y="4040005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de Seta Reta 36">
              <a:extLst>
                <a:ext uri="{FF2B5EF4-FFF2-40B4-BE49-F238E27FC236}">
                  <a16:creationId xmlns:a16="http://schemas.microsoft.com/office/drawing/2014/main" id="{1C1E42F5-78AF-0A96-6251-66FA6901D344}"/>
                </a:ext>
              </a:extLst>
            </p:cNvPr>
            <p:cNvCxnSpPr>
              <a:cxnSpLocks/>
              <a:stCxn id="29" idx="3"/>
              <a:endCxn id="11" idx="2"/>
            </p:cNvCxnSpPr>
            <p:nvPr/>
          </p:nvCxnSpPr>
          <p:spPr>
            <a:xfrm flipV="1">
              <a:off x="1498566" y="4809259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de Seta Reta 37">
              <a:extLst>
                <a:ext uri="{FF2B5EF4-FFF2-40B4-BE49-F238E27FC236}">
                  <a16:creationId xmlns:a16="http://schemas.microsoft.com/office/drawing/2014/main" id="{4248EAFB-F79B-CFE7-4455-746E6D81FB98}"/>
                </a:ext>
              </a:extLst>
            </p:cNvPr>
            <p:cNvCxnSpPr>
              <a:stCxn id="35" idx="3"/>
              <a:endCxn id="12" idx="2"/>
            </p:cNvCxnSpPr>
            <p:nvPr/>
          </p:nvCxnSpPr>
          <p:spPr>
            <a:xfrm flipV="1">
              <a:off x="1504691" y="5586353"/>
              <a:ext cx="618498" cy="356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39C11FF6-9528-C739-2885-730680D799C7}"/>
                </a:ext>
              </a:extLst>
            </p:cNvPr>
            <p:cNvCxnSpPr>
              <a:cxnSpLocks/>
              <a:stCxn id="35" idx="3"/>
              <a:endCxn id="10" idx="2"/>
            </p:cNvCxnSpPr>
            <p:nvPr/>
          </p:nvCxnSpPr>
          <p:spPr>
            <a:xfrm flipV="1">
              <a:off x="1504691" y="4040005"/>
              <a:ext cx="618498" cy="1903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01988E91-9E26-55CD-05A2-3EE2493A7375}"/>
                </a:ext>
              </a:extLst>
            </p:cNvPr>
            <p:cNvCxnSpPr>
              <a:cxnSpLocks/>
              <a:stCxn id="29" idx="3"/>
              <a:endCxn id="12" idx="2"/>
            </p:cNvCxnSpPr>
            <p:nvPr/>
          </p:nvCxnSpPr>
          <p:spPr>
            <a:xfrm>
              <a:off x="1498566" y="5186007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de Seta Reta 40">
              <a:extLst>
                <a:ext uri="{FF2B5EF4-FFF2-40B4-BE49-F238E27FC236}">
                  <a16:creationId xmlns:a16="http://schemas.microsoft.com/office/drawing/2014/main" id="{4DBBAF9E-5581-163A-3DAD-2DC962B6894E}"/>
                </a:ext>
              </a:extLst>
            </p:cNvPr>
            <p:cNvCxnSpPr>
              <a:cxnSpLocks/>
              <a:stCxn id="29" idx="3"/>
              <a:endCxn id="30" idx="2"/>
            </p:cNvCxnSpPr>
            <p:nvPr/>
          </p:nvCxnSpPr>
          <p:spPr>
            <a:xfrm>
              <a:off x="1498566" y="5186007"/>
              <a:ext cx="631691" cy="1177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D53113B5-77E7-0E50-4D72-F7100ED11C4F}"/>
                </a:ext>
              </a:extLst>
            </p:cNvPr>
            <p:cNvCxnSpPr>
              <a:stCxn id="28" idx="3"/>
              <a:endCxn id="11" idx="2"/>
            </p:cNvCxnSpPr>
            <p:nvPr/>
          </p:nvCxnSpPr>
          <p:spPr>
            <a:xfrm>
              <a:off x="1547919" y="4437960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de Seta Reta 42">
              <a:extLst>
                <a:ext uri="{FF2B5EF4-FFF2-40B4-BE49-F238E27FC236}">
                  <a16:creationId xmlns:a16="http://schemas.microsoft.com/office/drawing/2014/main" id="{6F00F43D-F065-B9F4-E3CC-0CCF6914FA0D}"/>
                </a:ext>
              </a:extLst>
            </p:cNvPr>
            <p:cNvCxnSpPr>
              <a:stCxn id="28" idx="3"/>
              <a:endCxn id="12" idx="2"/>
            </p:cNvCxnSpPr>
            <p:nvPr/>
          </p:nvCxnSpPr>
          <p:spPr>
            <a:xfrm>
              <a:off x="1547919" y="4437960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de Seta Reta 43">
              <a:extLst>
                <a:ext uri="{FF2B5EF4-FFF2-40B4-BE49-F238E27FC236}">
                  <a16:creationId xmlns:a16="http://schemas.microsoft.com/office/drawing/2014/main" id="{2805DD6C-D548-3E47-826A-2F2C74B2AA99}"/>
                </a:ext>
              </a:extLst>
            </p:cNvPr>
            <p:cNvCxnSpPr>
              <a:stCxn id="28" idx="3"/>
              <a:endCxn id="30" idx="2"/>
            </p:cNvCxnSpPr>
            <p:nvPr/>
          </p:nvCxnSpPr>
          <p:spPr>
            <a:xfrm>
              <a:off x="1547919" y="4437960"/>
              <a:ext cx="582338" cy="1925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>
              <a:extLst>
                <a:ext uri="{FF2B5EF4-FFF2-40B4-BE49-F238E27FC236}">
                  <a16:creationId xmlns:a16="http://schemas.microsoft.com/office/drawing/2014/main" id="{A55E8A02-F4EA-CBD9-B395-DB9EAC81BA29}"/>
                </a:ext>
              </a:extLst>
            </p:cNvPr>
            <p:cNvCxnSpPr>
              <a:stCxn id="35" idx="3"/>
              <a:endCxn id="30" idx="2"/>
            </p:cNvCxnSpPr>
            <p:nvPr/>
          </p:nvCxnSpPr>
          <p:spPr>
            <a:xfrm>
              <a:off x="1504691" y="5943256"/>
              <a:ext cx="625566" cy="420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35D96836-300D-1A8A-6BCE-F57886CEB90F}"/>
                </a:ext>
              </a:extLst>
            </p:cNvPr>
            <p:cNvCxnSpPr>
              <a:cxnSpLocks/>
              <a:stCxn id="5" idx="6"/>
              <a:endCxn id="9" idx="2"/>
            </p:cNvCxnSpPr>
            <p:nvPr/>
          </p:nvCxnSpPr>
          <p:spPr>
            <a:xfrm>
              <a:off x="3895019" y="4040005"/>
              <a:ext cx="494373" cy="7679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8BDBA190-5DD5-8004-7086-A384BF11F5D2}"/>
                </a:ext>
              </a:extLst>
            </p:cNvPr>
            <p:cNvCxnSpPr>
              <a:stCxn id="6" idx="6"/>
              <a:endCxn id="9" idx="2"/>
            </p:cNvCxnSpPr>
            <p:nvPr/>
          </p:nvCxnSpPr>
          <p:spPr>
            <a:xfrm flipV="1">
              <a:off x="3895018" y="4807934"/>
              <a:ext cx="494374" cy="13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9A1458B6-3262-8B2F-9F1F-E6542BBBAFDD}"/>
                </a:ext>
              </a:extLst>
            </p:cNvPr>
            <p:cNvCxnSpPr>
              <a:stCxn id="7" idx="6"/>
              <a:endCxn id="9" idx="2"/>
            </p:cNvCxnSpPr>
            <p:nvPr/>
          </p:nvCxnSpPr>
          <p:spPr>
            <a:xfrm flipV="1">
              <a:off x="3895018" y="4807934"/>
              <a:ext cx="494374" cy="7807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BB56128A-36BB-DE73-3541-6D47617028E5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 flipV="1">
              <a:off x="3895018" y="4807934"/>
              <a:ext cx="494374" cy="1560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99CB017E-9A70-E8A6-9C43-58BFDB9953AB}"/>
                    </a:ext>
                  </a:extLst>
                </p:cNvPr>
                <p:cNvSpPr txBox="1"/>
                <p:nvPr/>
              </p:nvSpPr>
              <p:spPr>
                <a:xfrm>
                  <a:off x="5135329" y="4613494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C298979C-FEEC-44B1-1EEB-CE843AEBE5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5329" y="4613494"/>
                  <a:ext cx="415834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667" r="-8824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5DD99152-A9EA-C518-AD2D-CBF76A3F5033}"/>
                    </a:ext>
                  </a:extLst>
                </p:cNvPr>
                <p:cNvSpPr txBox="1"/>
                <p:nvPr/>
              </p:nvSpPr>
              <p:spPr>
                <a:xfrm flipH="1">
                  <a:off x="983980" y="5467885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02613DEB-985F-3400-22BF-F5CF5E3DA0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83980" y="5467885"/>
                  <a:ext cx="653654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Conector de Seta Reta 51">
              <a:extLst>
                <a:ext uri="{FF2B5EF4-FFF2-40B4-BE49-F238E27FC236}">
                  <a16:creationId xmlns:a16="http://schemas.microsoft.com/office/drawing/2014/main" id="{CE935B14-3BD1-1812-EF67-A77EA0B1128A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>
              <a:off x="3611991" y="361453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>
              <a:extLst>
                <a:ext uri="{FF2B5EF4-FFF2-40B4-BE49-F238E27FC236}">
                  <a16:creationId xmlns:a16="http://schemas.microsoft.com/office/drawing/2014/main" id="{E8F98CC6-C2E6-9F66-7AE2-7A32B56A18CD}"/>
                </a:ext>
              </a:extLst>
            </p:cNvPr>
            <p:cNvCxnSpPr>
              <a:cxnSpLocks/>
            </p:cNvCxnSpPr>
            <p:nvPr/>
          </p:nvCxnSpPr>
          <p:spPr>
            <a:xfrm>
              <a:off x="3611991" y="438378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de Seta Reta 53">
              <a:extLst>
                <a:ext uri="{FF2B5EF4-FFF2-40B4-BE49-F238E27FC236}">
                  <a16:creationId xmlns:a16="http://schemas.microsoft.com/office/drawing/2014/main" id="{7F5E5662-7035-61B6-F331-A3C054AF7A75}"/>
                </a:ext>
              </a:extLst>
            </p:cNvPr>
            <p:cNvCxnSpPr>
              <a:cxnSpLocks/>
            </p:cNvCxnSpPr>
            <p:nvPr/>
          </p:nvCxnSpPr>
          <p:spPr>
            <a:xfrm>
              <a:off x="3611991" y="516088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de Seta Reta 54">
              <a:extLst>
                <a:ext uri="{FF2B5EF4-FFF2-40B4-BE49-F238E27FC236}">
                  <a16:creationId xmlns:a16="http://schemas.microsoft.com/office/drawing/2014/main" id="{AD3C4A8F-E4DE-EC76-C133-5256EF60D3FF}"/>
                </a:ext>
              </a:extLst>
            </p:cNvPr>
            <p:cNvCxnSpPr>
              <a:cxnSpLocks/>
            </p:cNvCxnSpPr>
            <p:nvPr/>
          </p:nvCxnSpPr>
          <p:spPr>
            <a:xfrm>
              <a:off x="3611991" y="593797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4B1B32D6-CB6B-E648-186C-90D5E7C17141}"/>
                </a:ext>
              </a:extLst>
            </p:cNvPr>
            <p:cNvCxnSpPr>
              <a:cxnSpLocks/>
            </p:cNvCxnSpPr>
            <p:nvPr/>
          </p:nvCxnSpPr>
          <p:spPr>
            <a:xfrm>
              <a:off x="2402316" y="361453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6909FFED-5E78-7F62-5202-414EF66B8820}"/>
                </a:ext>
              </a:extLst>
            </p:cNvPr>
            <p:cNvCxnSpPr>
              <a:cxnSpLocks/>
            </p:cNvCxnSpPr>
            <p:nvPr/>
          </p:nvCxnSpPr>
          <p:spPr>
            <a:xfrm>
              <a:off x="2408666" y="4375037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de Seta Reta 57">
              <a:extLst>
                <a:ext uri="{FF2B5EF4-FFF2-40B4-BE49-F238E27FC236}">
                  <a16:creationId xmlns:a16="http://schemas.microsoft.com/office/drawing/2014/main" id="{CB323DCE-9043-2C11-ED83-7F73F24EDD36}"/>
                </a:ext>
              </a:extLst>
            </p:cNvPr>
            <p:cNvCxnSpPr>
              <a:cxnSpLocks/>
            </p:cNvCxnSpPr>
            <p:nvPr/>
          </p:nvCxnSpPr>
          <p:spPr>
            <a:xfrm>
              <a:off x="2402316" y="516088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9E6AD66B-7932-A6AD-DBA8-43BC5062CE0F}"/>
                </a:ext>
              </a:extLst>
            </p:cNvPr>
            <p:cNvCxnSpPr>
              <a:cxnSpLocks/>
            </p:cNvCxnSpPr>
            <p:nvPr/>
          </p:nvCxnSpPr>
          <p:spPr>
            <a:xfrm>
              <a:off x="2402316" y="593532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A1651898-69FD-504A-3925-1DBFEE64C77D}"/>
                </a:ext>
              </a:extLst>
            </p:cNvPr>
            <p:cNvCxnSpPr>
              <a:cxnSpLocks/>
            </p:cNvCxnSpPr>
            <p:nvPr/>
          </p:nvCxnSpPr>
          <p:spPr>
            <a:xfrm>
              <a:off x="4680061" y="438378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Elipse 60">
              <a:extLst>
                <a:ext uri="{FF2B5EF4-FFF2-40B4-BE49-F238E27FC236}">
                  <a16:creationId xmlns:a16="http://schemas.microsoft.com/office/drawing/2014/main" id="{C3618AA4-1940-C194-59BA-86C628FAAEC5}"/>
                </a:ext>
              </a:extLst>
            </p:cNvPr>
            <p:cNvSpPr/>
            <p:nvPr/>
          </p:nvSpPr>
          <p:spPr>
            <a:xfrm>
              <a:off x="4389389" y="5303324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62" name="Conector de Seta Reta 61">
              <a:extLst>
                <a:ext uri="{FF2B5EF4-FFF2-40B4-BE49-F238E27FC236}">
                  <a16:creationId xmlns:a16="http://schemas.microsoft.com/office/drawing/2014/main" id="{93E7787E-3F23-D554-0015-C6587AA5A1BE}"/>
                </a:ext>
              </a:extLst>
            </p:cNvPr>
            <p:cNvCxnSpPr>
              <a:cxnSpLocks/>
            </p:cNvCxnSpPr>
            <p:nvPr/>
          </p:nvCxnSpPr>
          <p:spPr>
            <a:xfrm>
              <a:off x="4672417" y="516088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62">
              <a:extLst>
                <a:ext uri="{FF2B5EF4-FFF2-40B4-BE49-F238E27FC236}">
                  <a16:creationId xmlns:a16="http://schemas.microsoft.com/office/drawing/2014/main" id="{44DF4508-52D1-EF13-5988-EB5A553172BB}"/>
                </a:ext>
              </a:extLst>
            </p:cNvPr>
            <p:cNvCxnSpPr>
              <a:stCxn id="5" idx="6"/>
              <a:endCxn id="61" idx="2"/>
            </p:cNvCxnSpPr>
            <p:nvPr/>
          </p:nvCxnSpPr>
          <p:spPr>
            <a:xfrm>
              <a:off x="3895019" y="4040005"/>
              <a:ext cx="494370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de Seta Reta 63">
              <a:extLst>
                <a:ext uri="{FF2B5EF4-FFF2-40B4-BE49-F238E27FC236}">
                  <a16:creationId xmlns:a16="http://schemas.microsoft.com/office/drawing/2014/main" id="{150D464E-AEC1-287D-10D4-2216F0B3BB14}"/>
                </a:ext>
              </a:extLst>
            </p:cNvPr>
            <p:cNvCxnSpPr>
              <a:stCxn id="6" idx="6"/>
              <a:endCxn id="61" idx="2"/>
            </p:cNvCxnSpPr>
            <p:nvPr/>
          </p:nvCxnSpPr>
          <p:spPr>
            <a:xfrm>
              <a:off x="3895018" y="4809262"/>
              <a:ext cx="494371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de Seta Reta 64">
              <a:extLst>
                <a:ext uri="{FF2B5EF4-FFF2-40B4-BE49-F238E27FC236}">
                  <a16:creationId xmlns:a16="http://schemas.microsoft.com/office/drawing/2014/main" id="{5CA2E182-69E2-D029-76B3-458379AFD558}"/>
                </a:ext>
              </a:extLst>
            </p:cNvPr>
            <p:cNvCxnSpPr>
              <a:stCxn id="7" idx="6"/>
              <a:endCxn id="61" idx="2"/>
            </p:cNvCxnSpPr>
            <p:nvPr/>
          </p:nvCxnSpPr>
          <p:spPr>
            <a:xfrm flipV="1">
              <a:off x="3895018" y="5586353"/>
              <a:ext cx="494371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de Seta Reta 65">
              <a:extLst>
                <a:ext uri="{FF2B5EF4-FFF2-40B4-BE49-F238E27FC236}">
                  <a16:creationId xmlns:a16="http://schemas.microsoft.com/office/drawing/2014/main" id="{5D189B98-F5BB-B00F-B8E2-C9A5C22D8D5A}"/>
                </a:ext>
              </a:extLst>
            </p:cNvPr>
            <p:cNvCxnSpPr>
              <a:stCxn id="8" idx="6"/>
              <a:endCxn id="61" idx="2"/>
            </p:cNvCxnSpPr>
            <p:nvPr/>
          </p:nvCxnSpPr>
          <p:spPr>
            <a:xfrm flipV="1">
              <a:off x="3895018" y="5586353"/>
              <a:ext cx="494371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de Seta Reta 66">
              <a:extLst>
                <a:ext uri="{FF2B5EF4-FFF2-40B4-BE49-F238E27FC236}">
                  <a16:creationId xmlns:a16="http://schemas.microsoft.com/office/drawing/2014/main" id="{11B06758-0920-8AA8-5F59-D8A66289A6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5449" y="5581057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CaixaDeTexto 67">
                  <a:extLst>
                    <a:ext uri="{FF2B5EF4-FFF2-40B4-BE49-F238E27FC236}">
                      <a16:creationId xmlns:a16="http://schemas.microsoft.com/office/drawing/2014/main" id="{71E9EBB1-B4EA-38B2-215B-3CEDA2D21878}"/>
                    </a:ext>
                  </a:extLst>
                </p:cNvPr>
                <p:cNvSpPr txBox="1"/>
                <p:nvPr/>
              </p:nvSpPr>
              <p:spPr>
                <a:xfrm>
                  <a:off x="5145409" y="5375552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68" name="CaixaDeTexto 67">
                  <a:extLst>
                    <a:ext uri="{FF2B5EF4-FFF2-40B4-BE49-F238E27FC236}">
                      <a16:creationId xmlns:a16="http://schemas.microsoft.com/office/drawing/2014/main" id="{6CD06DD8-9472-1D2D-3014-F1071386D5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5409" y="5375552"/>
                  <a:ext cx="415834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6667" r="-7246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5" name="Agrupar 164">
            <a:extLst>
              <a:ext uri="{FF2B5EF4-FFF2-40B4-BE49-F238E27FC236}">
                <a16:creationId xmlns:a16="http://schemas.microsoft.com/office/drawing/2014/main" id="{0618C993-0BF6-102C-DD68-4AC2AA1211A2}"/>
              </a:ext>
            </a:extLst>
          </p:cNvPr>
          <p:cNvGrpSpPr/>
          <p:nvPr/>
        </p:nvGrpSpPr>
        <p:grpSpPr>
          <a:xfrm>
            <a:off x="6218374" y="1660362"/>
            <a:ext cx="4548514" cy="2254849"/>
            <a:chOff x="6218374" y="1660362"/>
            <a:chExt cx="4548514" cy="2254849"/>
          </a:xfrm>
        </p:grpSpPr>
        <p:sp>
          <p:nvSpPr>
            <p:cNvPr id="70" name="Elipse 69">
              <a:extLst>
                <a:ext uri="{FF2B5EF4-FFF2-40B4-BE49-F238E27FC236}">
                  <a16:creationId xmlns:a16="http://schemas.microsoft.com/office/drawing/2014/main" id="{E39F3A4B-64FB-2235-50E9-685D30F3AF9A}"/>
                </a:ext>
              </a:extLst>
            </p:cNvPr>
            <p:cNvSpPr/>
            <p:nvPr/>
          </p:nvSpPr>
          <p:spPr>
            <a:xfrm>
              <a:off x="8537971" y="2137838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1" name="Elipse 70">
              <a:extLst>
                <a:ext uri="{FF2B5EF4-FFF2-40B4-BE49-F238E27FC236}">
                  <a16:creationId xmlns:a16="http://schemas.microsoft.com/office/drawing/2014/main" id="{DF98F044-6EC7-649C-5F00-E8E185E1D7C9}"/>
                </a:ext>
              </a:extLst>
            </p:cNvPr>
            <p:cNvSpPr/>
            <p:nvPr/>
          </p:nvSpPr>
          <p:spPr>
            <a:xfrm>
              <a:off x="8542683" y="3006537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4" name="Elipse 73">
              <a:extLst>
                <a:ext uri="{FF2B5EF4-FFF2-40B4-BE49-F238E27FC236}">
                  <a16:creationId xmlns:a16="http://schemas.microsoft.com/office/drawing/2014/main" id="{BEBB560D-575B-4DBD-0B2E-E34BE81E94AA}"/>
                </a:ext>
              </a:extLst>
            </p:cNvPr>
            <p:cNvSpPr/>
            <p:nvPr/>
          </p:nvSpPr>
          <p:spPr>
            <a:xfrm>
              <a:off x="9598398" y="2145263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5" name="Elipse 74">
              <a:extLst>
                <a:ext uri="{FF2B5EF4-FFF2-40B4-BE49-F238E27FC236}">
                  <a16:creationId xmlns:a16="http://schemas.microsoft.com/office/drawing/2014/main" id="{BF05E553-A4B6-2700-1A50-86263F929DB4}"/>
                </a:ext>
              </a:extLst>
            </p:cNvPr>
            <p:cNvSpPr/>
            <p:nvPr/>
          </p:nvSpPr>
          <p:spPr>
            <a:xfrm>
              <a:off x="7336911" y="1802806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6" name="Elipse 75">
              <a:extLst>
                <a:ext uri="{FF2B5EF4-FFF2-40B4-BE49-F238E27FC236}">
                  <a16:creationId xmlns:a16="http://schemas.microsoft.com/office/drawing/2014/main" id="{27CFCEF1-AEFB-C082-434A-97CB57A09EC5}"/>
                </a:ext>
              </a:extLst>
            </p:cNvPr>
            <p:cNvSpPr/>
            <p:nvPr/>
          </p:nvSpPr>
          <p:spPr>
            <a:xfrm>
              <a:off x="7341623" y="257206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7" name="Elipse 76">
              <a:extLst>
                <a:ext uri="{FF2B5EF4-FFF2-40B4-BE49-F238E27FC236}">
                  <a16:creationId xmlns:a16="http://schemas.microsoft.com/office/drawing/2014/main" id="{E3D2A773-2748-DC35-14AF-C5BE6612412B}"/>
                </a:ext>
              </a:extLst>
            </p:cNvPr>
            <p:cNvSpPr/>
            <p:nvPr/>
          </p:nvSpPr>
          <p:spPr>
            <a:xfrm>
              <a:off x="7336911" y="334915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B2BAB490-DFBB-4466-36D6-521D097CA343}"/>
                </a:ext>
              </a:extLst>
            </p:cNvPr>
            <p:cNvCxnSpPr>
              <a:stCxn id="75" idx="6"/>
              <a:endCxn id="70" idx="2"/>
            </p:cNvCxnSpPr>
            <p:nvPr/>
          </p:nvCxnSpPr>
          <p:spPr>
            <a:xfrm>
              <a:off x="7902968" y="2085835"/>
              <a:ext cx="635003" cy="3350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de Seta Reta 78">
              <a:extLst>
                <a:ext uri="{FF2B5EF4-FFF2-40B4-BE49-F238E27FC236}">
                  <a16:creationId xmlns:a16="http://schemas.microsoft.com/office/drawing/2014/main" id="{D7D4B9E9-842B-6C79-0A0A-3BEFD76F9058}"/>
                </a:ext>
              </a:extLst>
            </p:cNvPr>
            <p:cNvCxnSpPr>
              <a:stCxn id="75" idx="6"/>
              <a:endCxn id="71" idx="2"/>
            </p:cNvCxnSpPr>
            <p:nvPr/>
          </p:nvCxnSpPr>
          <p:spPr>
            <a:xfrm>
              <a:off x="7902968" y="2085835"/>
              <a:ext cx="639715" cy="12037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de Seta Reta 81">
              <a:extLst>
                <a:ext uri="{FF2B5EF4-FFF2-40B4-BE49-F238E27FC236}">
                  <a16:creationId xmlns:a16="http://schemas.microsoft.com/office/drawing/2014/main" id="{EBDF0578-04AC-7B56-6BAB-F9BB4FA83FFF}"/>
                </a:ext>
              </a:extLst>
            </p:cNvPr>
            <p:cNvCxnSpPr>
              <a:stCxn id="76" idx="6"/>
              <a:endCxn id="70" idx="2"/>
            </p:cNvCxnSpPr>
            <p:nvPr/>
          </p:nvCxnSpPr>
          <p:spPr>
            <a:xfrm flipV="1">
              <a:off x="7907680" y="2420867"/>
              <a:ext cx="630291" cy="434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de Seta Reta 82">
              <a:extLst>
                <a:ext uri="{FF2B5EF4-FFF2-40B4-BE49-F238E27FC236}">
                  <a16:creationId xmlns:a16="http://schemas.microsoft.com/office/drawing/2014/main" id="{83A54A11-C9A8-C310-A9B2-5062C99ADFA0}"/>
                </a:ext>
              </a:extLst>
            </p:cNvPr>
            <p:cNvCxnSpPr>
              <a:stCxn id="77" idx="6"/>
              <a:endCxn id="71" idx="2"/>
            </p:cNvCxnSpPr>
            <p:nvPr/>
          </p:nvCxnSpPr>
          <p:spPr>
            <a:xfrm flipV="1">
              <a:off x="7902968" y="3289566"/>
              <a:ext cx="639715" cy="342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de Seta Reta 83">
              <a:extLst>
                <a:ext uri="{FF2B5EF4-FFF2-40B4-BE49-F238E27FC236}">
                  <a16:creationId xmlns:a16="http://schemas.microsoft.com/office/drawing/2014/main" id="{291A467E-1B89-5035-78D7-8924D0BF68AD}"/>
                </a:ext>
              </a:extLst>
            </p:cNvPr>
            <p:cNvCxnSpPr>
              <a:stCxn id="76" idx="6"/>
              <a:endCxn id="71" idx="2"/>
            </p:cNvCxnSpPr>
            <p:nvPr/>
          </p:nvCxnSpPr>
          <p:spPr>
            <a:xfrm>
              <a:off x="7907680" y="2855089"/>
              <a:ext cx="635003" cy="4344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de Seta Reta 86">
              <a:extLst>
                <a:ext uri="{FF2B5EF4-FFF2-40B4-BE49-F238E27FC236}">
                  <a16:creationId xmlns:a16="http://schemas.microsoft.com/office/drawing/2014/main" id="{2621631A-F5A0-ECF4-2A62-1B4379F6F00A}"/>
                </a:ext>
              </a:extLst>
            </p:cNvPr>
            <p:cNvCxnSpPr>
              <a:stCxn id="77" idx="6"/>
              <a:endCxn id="70" idx="2"/>
            </p:cNvCxnSpPr>
            <p:nvPr/>
          </p:nvCxnSpPr>
          <p:spPr>
            <a:xfrm flipV="1">
              <a:off x="7902968" y="2420867"/>
              <a:ext cx="635003" cy="12113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id="{2597FE04-EA07-B79C-6CE5-7D86C99CC3DF}"/>
                </a:ext>
              </a:extLst>
            </p:cNvPr>
            <p:cNvCxnSpPr>
              <a:cxnSpLocks/>
              <a:stCxn id="93" idx="3"/>
              <a:endCxn id="75" idx="2"/>
            </p:cNvCxnSpPr>
            <p:nvPr/>
          </p:nvCxnSpPr>
          <p:spPr>
            <a:xfrm>
              <a:off x="6731944" y="2081731"/>
              <a:ext cx="604967" cy="4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to 90">
              <a:extLst>
                <a:ext uri="{FF2B5EF4-FFF2-40B4-BE49-F238E27FC236}">
                  <a16:creationId xmlns:a16="http://schemas.microsoft.com/office/drawing/2014/main" id="{9C927A19-D05F-033A-8092-7F8E7F2634FB}"/>
                </a:ext>
              </a:extLst>
            </p:cNvPr>
            <p:cNvCxnSpPr>
              <a:cxnSpLocks/>
              <a:stCxn id="100" idx="3"/>
              <a:endCxn id="76" idx="2"/>
            </p:cNvCxnSpPr>
            <p:nvPr/>
          </p:nvCxnSpPr>
          <p:spPr>
            <a:xfrm flipV="1">
              <a:off x="6742024" y="2855089"/>
              <a:ext cx="599599" cy="77507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>
              <a:extLst>
                <a:ext uri="{FF2B5EF4-FFF2-40B4-BE49-F238E27FC236}">
                  <a16:creationId xmlns:a16="http://schemas.microsoft.com/office/drawing/2014/main" id="{3340A5B3-AC11-0395-547D-9CC723CDBB43}"/>
                </a:ext>
              </a:extLst>
            </p:cNvPr>
            <p:cNvCxnSpPr>
              <a:cxnSpLocks/>
              <a:stCxn id="74" idx="6"/>
            </p:cNvCxnSpPr>
            <p:nvPr/>
          </p:nvCxnSpPr>
          <p:spPr>
            <a:xfrm flipV="1">
              <a:off x="10164455" y="2427130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CaixaDeTexto 92">
                  <a:extLst>
                    <a:ext uri="{FF2B5EF4-FFF2-40B4-BE49-F238E27FC236}">
                      <a16:creationId xmlns:a16="http://schemas.microsoft.com/office/drawing/2014/main" id="{544DA558-5359-4C3E-4014-16F3FE77B6BF}"/>
                    </a:ext>
                  </a:extLst>
                </p:cNvPr>
                <p:cNvSpPr txBox="1"/>
                <p:nvPr/>
              </p:nvSpPr>
              <p:spPr>
                <a:xfrm>
                  <a:off x="6386920" y="1897065"/>
                  <a:ext cx="34502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3" name="CaixaDeTexto 92">
                  <a:extLst>
                    <a:ext uri="{FF2B5EF4-FFF2-40B4-BE49-F238E27FC236}">
                      <a16:creationId xmlns:a16="http://schemas.microsoft.com/office/drawing/2014/main" id="{544DA558-5359-4C3E-4014-16F3FE77B6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6920" y="1897065"/>
                  <a:ext cx="345024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53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CaixaDeTexto 93">
                  <a:extLst>
                    <a:ext uri="{FF2B5EF4-FFF2-40B4-BE49-F238E27FC236}">
                      <a16:creationId xmlns:a16="http://schemas.microsoft.com/office/drawing/2014/main" id="{241B9106-00CD-B044-0971-533326B85243}"/>
                    </a:ext>
                  </a:extLst>
                </p:cNvPr>
                <p:cNvSpPr txBox="1"/>
                <p:nvPr/>
              </p:nvSpPr>
              <p:spPr>
                <a:xfrm>
                  <a:off x="6363161" y="2666319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4" name="CaixaDeTexto 93">
                  <a:extLst>
                    <a:ext uri="{FF2B5EF4-FFF2-40B4-BE49-F238E27FC236}">
                      <a16:creationId xmlns:a16="http://schemas.microsoft.com/office/drawing/2014/main" id="{241B9106-00CD-B044-0971-533326B852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3161" y="2666319"/>
                  <a:ext cx="37029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CaixaDeTexto 99">
                  <a:extLst>
                    <a:ext uri="{FF2B5EF4-FFF2-40B4-BE49-F238E27FC236}">
                      <a16:creationId xmlns:a16="http://schemas.microsoft.com/office/drawing/2014/main" id="{1053A238-3190-88FD-D41E-ED5A191CE7C8}"/>
                    </a:ext>
                  </a:extLst>
                </p:cNvPr>
                <p:cNvSpPr txBox="1"/>
                <p:nvPr/>
              </p:nvSpPr>
              <p:spPr>
                <a:xfrm>
                  <a:off x="6359484" y="3445497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0" name="CaixaDeTexto 99">
                  <a:extLst>
                    <a:ext uri="{FF2B5EF4-FFF2-40B4-BE49-F238E27FC236}">
                      <a16:creationId xmlns:a16="http://schemas.microsoft.com/office/drawing/2014/main" id="{1053A238-3190-88FD-D41E-ED5A191CE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9484" y="3445497"/>
                  <a:ext cx="382540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31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1" name="Conector de Seta Reta 100">
              <a:extLst>
                <a:ext uri="{FF2B5EF4-FFF2-40B4-BE49-F238E27FC236}">
                  <a16:creationId xmlns:a16="http://schemas.microsoft.com/office/drawing/2014/main" id="{7F7F27CD-B664-8E4C-D2A1-2BDFD7CF9347}"/>
                </a:ext>
              </a:extLst>
            </p:cNvPr>
            <p:cNvCxnSpPr>
              <a:cxnSpLocks/>
              <a:stCxn id="94" idx="3"/>
              <a:endCxn id="75" idx="2"/>
            </p:cNvCxnSpPr>
            <p:nvPr/>
          </p:nvCxnSpPr>
          <p:spPr>
            <a:xfrm flipV="1">
              <a:off x="6733451" y="2085835"/>
              <a:ext cx="603460" cy="7651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de Seta Reta 101">
              <a:extLst>
                <a:ext uri="{FF2B5EF4-FFF2-40B4-BE49-F238E27FC236}">
                  <a16:creationId xmlns:a16="http://schemas.microsoft.com/office/drawing/2014/main" id="{72D17B04-532C-DDB0-7DCE-C3577177E665}"/>
                </a:ext>
              </a:extLst>
            </p:cNvPr>
            <p:cNvCxnSpPr>
              <a:cxnSpLocks/>
              <a:stCxn id="94" idx="3"/>
              <a:endCxn id="76" idx="2"/>
            </p:cNvCxnSpPr>
            <p:nvPr/>
          </p:nvCxnSpPr>
          <p:spPr>
            <a:xfrm>
              <a:off x="6733451" y="2850985"/>
              <a:ext cx="608172" cy="4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de Seta Reta 102">
              <a:extLst>
                <a:ext uri="{FF2B5EF4-FFF2-40B4-BE49-F238E27FC236}">
                  <a16:creationId xmlns:a16="http://schemas.microsoft.com/office/drawing/2014/main" id="{97F07E0E-91B1-F4AF-0F11-EDC6787E0700}"/>
                </a:ext>
              </a:extLst>
            </p:cNvPr>
            <p:cNvCxnSpPr>
              <a:stCxn id="100" idx="3"/>
              <a:endCxn id="77" idx="2"/>
            </p:cNvCxnSpPr>
            <p:nvPr/>
          </p:nvCxnSpPr>
          <p:spPr>
            <a:xfrm>
              <a:off x="6742024" y="3630163"/>
              <a:ext cx="594887" cy="20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de Seta Reta 103">
              <a:extLst>
                <a:ext uri="{FF2B5EF4-FFF2-40B4-BE49-F238E27FC236}">
                  <a16:creationId xmlns:a16="http://schemas.microsoft.com/office/drawing/2014/main" id="{E9316988-5211-EAE2-BF8F-E48D69233380}"/>
                </a:ext>
              </a:extLst>
            </p:cNvPr>
            <p:cNvCxnSpPr>
              <a:cxnSpLocks/>
              <a:stCxn id="100" idx="3"/>
              <a:endCxn id="75" idx="2"/>
            </p:cNvCxnSpPr>
            <p:nvPr/>
          </p:nvCxnSpPr>
          <p:spPr>
            <a:xfrm flipV="1">
              <a:off x="6742024" y="2085835"/>
              <a:ext cx="594887" cy="15443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de Seta Reta 104">
              <a:extLst>
                <a:ext uri="{FF2B5EF4-FFF2-40B4-BE49-F238E27FC236}">
                  <a16:creationId xmlns:a16="http://schemas.microsoft.com/office/drawing/2014/main" id="{B80C4875-EF8E-BA1D-E0C8-A62FE6B485AD}"/>
                </a:ext>
              </a:extLst>
            </p:cNvPr>
            <p:cNvCxnSpPr>
              <a:cxnSpLocks/>
              <a:stCxn id="94" idx="3"/>
              <a:endCxn id="77" idx="2"/>
            </p:cNvCxnSpPr>
            <p:nvPr/>
          </p:nvCxnSpPr>
          <p:spPr>
            <a:xfrm>
              <a:off x="6733451" y="2850985"/>
              <a:ext cx="603460" cy="781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de Seta Reta 106">
              <a:extLst>
                <a:ext uri="{FF2B5EF4-FFF2-40B4-BE49-F238E27FC236}">
                  <a16:creationId xmlns:a16="http://schemas.microsoft.com/office/drawing/2014/main" id="{F7F1680B-CC31-23AE-2548-4D1D8C56075F}"/>
                </a:ext>
              </a:extLst>
            </p:cNvPr>
            <p:cNvCxnSpPr>
              <a:cxnSpLocks/>
              <a:stCxn id="93" idx="3"/>
              <a:endCxn id="76" idx="2"/>
            </p:cNvCxnSpPr>
            <p:nvPr/>
          </p:nvCxnSpPr>
          <p:spPr>
            <a:xfrm>
              <a:off x="6731944" y="2081731"/>
              <a:ext cx="609679" cy="7733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de Seta Reta 107">
              <a:extLst>
                <a:ext uri="{FF2B5EF4-FFF2-40B4-BE49-F238E27FC236}">
                  <a16:creationId xmlns:a16="http://schemas.microsoft.com/office/drawing/2014/main" id="{C9236142-9603-ACD3-CDB2-89FD439FD192}"/>
                </a:ext>
              </a:extLst>
            </p:cNvPr>
            <p:cNvCxnSpPr>
              <a:cxnSpLocks/>
              <a:stCxn id="93" idx="3"/>
              <a:endCxn id="77" idx="2"/>
            </p:cNvCxnSpPr>
            <p:nvPr/>
          </p:nvCxnSpPr>
          <p:spPr>
            <a:xfrm>
              <a:off x="6731944" y="2081731"/>
              <a:ext cx="604967" cy="15504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de Seta Reta 110">
              <a:extLst>
                <a:ext uri="{FF2B5EF4-FFF2-40B4-BE49-F238E27FC236}">
                  <a16:creationId xmlns:a16="http://schemas.microsoft.com/office/drawing/2014/main" id="{8A27B6E8-4D88-C02C-E72A-82E55AE2E958}"/>
                </a:ext>
              </a:extLst>
            </p:cNvPr>
            <p:cNvCxnSpPr>
              <a:cxnSpLocks/>
              <a:stCxn id="70" idx="6"/>
              <a:endCxn id="74" idx="2"/>
            </p:cNvCxnSpPr>
            <p:nvPr/>
          </p:nvCxnSpPr>
          <p:spPr>
            <a:xfrm>
              <a:off x="9104028" y="2420867"/>
              <a:ext cx="494370" cy="74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de Seta Reta 111">
              <a:extLst>
                <a:ext uri="{FF2B5EF4-FFF2-40B4-BE49-F238E27FC236}">
                  <a16:creationId xmlns:a16="http://schemas.microsoft.com/office/drawing/2014/main" id="{31E8B782-B242-223E-A7ED-547B7A9A9273}"/>
                </a:ext>
              </a:extLst>
            </p:cNvPr>
            <p:cNvCxnSpPr>
              <a:stCxn id="71" idx="6"/>
              <a:endCxn id="74" idx="2"/>
            </p:cNvCxnSpPr>
            <p:nvPr/>
          </p:nvCxnSpPr>
          <p:spPr>
            <a:xfrm flipV="1">
              <a:off x="9108740" y="2428292"/>
              <a:ext cx="489658" cy="8612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CaixaDeTexto 114">
                  <a:extLst>
                    <a:ext uri="{FF2B5EF4-FFF2-40B4-BE49-F238E27FC236}">
                      <a16:creationId xmlns:a16="http://schemas.microsoft.com/office/drawing/2014/main" id="{8EB4E742-DDB4-1C8D-EDF1-F9E9148B24AE}"/>
                    </a:ext>
                  </a:extLst>
                </p:cNvPr>
                <p:cNvSpPr txBox="1"/>
                <p:nvPr/>
              </p:nvSpPr>
              <p:spPr>
                <a:xfrm>
                  <a:off x="10351054" y="2206213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5" name="CaixaDeTexto 114">
                  <a:extLst>
                    <a:ext uri="{FF2B5EF4-FFF2-40B4-BE49-F238E27FC236}">
                      <a16:creationId xmlns:a16="http://schemas.microsoft.com/office/drawing/2014/main" id="{8EB4E742-DDB4-1C8D-EDF1-F9E9148B24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1054" y="2206213"/>
                  <a:ext cx="415834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6667" r="-10294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CaixaDeTexto 115">
                  <a:extLst>
                    <a:ext uri="{FF2B5EF4-FFF2-40B4-BE49-F238E27FC236}">
                      <a16:creationId xmlns:a16="http://schemas.microsoft.com/office/drawing/2014/main" id="{FE572705-88AC-7FB1-D34B-0B9CE62A8FF4}"/>
                    </a:ext>
                  </a:extLst>
                </p:cNvPr>
                <p:cNvSpPr txBox="1"/>
                <p:nvPr/>
              </p:nvSpPr>
              <p:spPr>
                <a:xfrm flipH="1">
                  <a:off x="6218374" y="3130788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6" name="CaixaDeTexto 115">
                  <a:extLst>
                    <a:ext uri="{FF2B5EF4-FFF2-40B4-BE49-F238E27FC236}">
                      <a16:creationId xmlns:a16="http://schemas.microsoft.com/office/drawing/2014/main" id="{FE572705-88AC-7FB1-D34B-0B9CE62A8F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218374" y="3130788"/>
                  <a:ext cx="653654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Conector de Seta Reta 116">
              <a:extLst>
                <a:ext uri="{FF2B5EF4-FFF2-40B4-BE49-F238E27FC236}">
                  <a16:creationId xmlns:a16="http://schemas.microsoft.com/office/drawing/2014/main" id="{D9AFE3DA-ADA3-1224-2A12-9B2FE6B8F2B3}"/>
                </a:ext>
              </a:extLst>
            </p:cNvPr>
            <p:cNvCxnSpPr>
              <a:cxnSpLocks/>
              <a:endCxn id="70" idx="0"/>
            </p:cNvCxnSpPr>
            <p:nvPr/>
          </p:nvCxnSpPr>
          <p:spPr>
            <a:xfrm>
              <a:off x="8821000" y="199539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de Seta Reta 117">
              <a:extLst>
                <a:ext uri="{FF2B5EF4-FFF2-40B4-BE49-F238E27FC236}">
                  <a16:creationId xmlns:a16="http://schemas.microsoft.com/office/drawing/2014/main" id="{14046F89-B1EC-4C7D-73B5-BB360D26991E}"/>
                </a:ext>
              </a:extLst>
            </p:cNvPr>
            <p:cNvCxnSpPr>
              <a:cxnSpLocks/>
            </p:cNvCxnSpPr>
            <p:nvPr/>
          </p:nvCxnSpPr>
          <p:spPr>
            <a:xfrm>
              <a:off x="8825711" y="288621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de Seta Reta 120">
              <a:extLst>
                <a:ext uri="{FF2B5EF4-FFF2-40B4-BE49-F238E27FC236}">
                  <a16:creationId xmlns:a16="http://schemas.microsoft.com/office/drawing/2014/main" id="{D705BDCB-087E-A436-DB26-F55A5F8B6D28}"/>
                </a:ext>
              </a:extLst>
            </p:cNvPr>
            <p:cNvCxnSpPr>
              <a:cxnSpLocks/>
            </p:cNvCxnSpPr>
            <p:nvPr/>
          </p:nvCxnSpPr>
          <p:spPr>
            <a:xfrm>
              <a:off x="7616038" y="166036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de Seta Reta 121">
              <a:extLst>
                <a:ext uri="{FF2B5EF4-FFF2-40B4-BE49-F238E27FC236}">
                  <a16:creationId xmlns:a16="http://schemas.microsoft.com/office/drawing/2014/main" id="{7A4CB641-FA56-89FC-C592-0F98EA9EDA97}"/>
                </a:ext>
              </a:extLst>
            </p:cNvPr>
            <p:cNvCxnSpPr>
              <a:cxnSpLocks/>
            </p:cNvCxnSpPr>
            <p:nvPr/>
          </p:nvCxnSpPr>
          <p:spPr>
            <a:xfrm>
              <a:off x="7622388" y="2420867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de Seta Reta 122">
              <a:extLst>
                <a:ext uri="{FF2B5EF4-FFF2-40B4-BE49-F238E27FC236}">
                  <a16:creationId xmlns:a16="http://schemas.microsoft.com/office/drawing/2014/main" id="{FE5DFC41-0476-5BEB-7A0F-E8A00E426DF0}"/>
                </a:ext>
              </a:extLst>
            </p:cNvPr>
            <p:cNvCxnSpPr>
              <a:cxnSpLocks/>
            </p:cNvCxnSpPr>
            <p:nvPr/>
          </p:nvCxnSpPr>
          <p:spPr>
            <a:xfrm>
              <a:off x="7616038" y="320671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de Seta Reta 124">
              <a:extLst>
                <a:ext uri="{FF2B5EF4-FFF2-40B4-BE49-F238E27FC236}">
                  <a16:creationId xmlns:a16="http://schemas.microsoft.com/office/drawing/2014/main" id="{4D7EA5BC-D33F-29B5-CC10-4743D30E5FF7}"/>
                </a:ext>
              </a:extLst>
            </p:cNvPr>
            <p:cNvCxnSpPr>
              <a:cxnSpLocks/>
            </p:cNvCxnSpPr>
            <p:nvPr/>
          </p:nvCxnSpPr>
          <p:spPr>
            <a:xfrm>
              <a:off x="9886139" y="201423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Elipse 125">
              <a:extLst>
                <a:ext uri="{FF2B5EF4-FFF2-40B4-BE49-F238E27FC236}">
                  <a16:creationId xmlns:a16="http://schemas.microsoft.com/office/drawing/2014/main" id="{439307EE-E4A5-3FF6-C3AF-D309DD95872F}"/>
                </a:ext>
              </a:extLst>
            </p:cNvPr>
            <p:cNvSpPr/>
            <p:nvPr/>
          </p:nvSpPr>
          <p:spPr>
            <a:xfrm>
              <a:off x="9598397" y="2998684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27" name="Conector de Seta Reta 126">
              <a:extLst>
                <a:ext uri="{FF2B5EF4-FFF2-40B4-BE49-F238E27FC236}">
                  <a16:creationId xmlns:a16="http://schemas.microsoft.com/office/drawing/2014/main" id="{DFE32563-DACC-E8C1-9A14-D1ADC3F11D5B}"/>
                </a:ext>
              </a:extLst>
            </p:cNvPr>
            <p:cNvCxnSpPr>
              <a:cxnSpLocks/>
            </p:cNvCxnSpPr>
            <p:nvPr/>
          </p:nvCxnSpPr>
          <p:spPr>
            <a:xfrm>
              <a:off x="9884424" y="287230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ector de Seta Reta 127">
              <a:extLst>
                <a:ext uri="{FF2B5EF4-FFF2-40B4-BE49-F238E27FC236}">
                  <a16:creationId xmlns:a16="http://schemas.microsoft.com/office/drawing/2014/main" id="{C4FC1BA4-9A33-57A1-8218-2AB89F231DEC}"/>
                </a:ext>
              </a:extLst>
            </p:cNvPr>
            <p:cNvCxnSpPr>
              <a:stCxn id="70" idx="6"/>
              <a:endCxn id="126" idx="2"/>
            </p:cNvCxnSpPr>
            <p:nvPr/>
          </p:nvCxnSpPr>
          <p:spPr>
            <a:xfrm>
              <a:off x="9104028" y="2420867"/>
              <a:ext cx="494369" cy="8608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ector de Seta Reta 128">
              <a:extLst>
                <a:ext uri="{FF2B5EF4-FFF2-40B4-BE49-F238E27FC236}">
                  <a16:creationId xmlns:a16="http://schemas.microsoft.com/office/drawing/2014/main" id="{868BA459-31B9-BFDD-3C82-E0AC2383F362}"/>
                </a:ext>
              </a:extLst>
            </p:cNvPr>
            <p:cNvCxnSpPr>
              <a:stCxn id="71" idx="6"/>
              <a:endCxn id="126" idx="2"/>
            </p:cNvCxnSpPr>
            <p:nvPr/>
          </p:nvCxnSpPr>
          <p:spPr>
            <a:xfrm flipV="1">
              <a:off x="9108740" y="3281713"/>
              <a:ext cx="489657" cy="78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ector de Seta Reta 131">
              <a:extLst>
                <a:ext uri="{FF2B5EF4-FFF2-40B4-BE49-F238E27FC236}">
                  <a16:creationId xmlns:a16="http://schemas.microsoft.com/office/drawing/2014/main" id="{C355A1EF-B99F-DFB7-0631-7F74672E65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61094" y="3279117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2BC8051F-3FF7-FF62-6DD8-24309383E3F5}"/>
                    </a:ext>
                  </a:extLst>
                </p:cNvPr>
                <p:cNvSpPr txBox="1"/>
                <p:nvPr/>
              </p:nvSpPr>
              <p:spPr>
                <a:xfrm>
                  <a:off x="10351054" y="3073612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2BC8051F-3FF7-FF62-6DD8-24309383E3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1054" y="3073612"/>
                  <a:ext cx="415834" cy="369332"/>
                </a:xfrm>
                <a:prstGeom prst="rect">
                  <a:avLst/>
                </a:prstGeom>
                <a:blipFill>
                  <a:blip r:embed="rId13"/>
                  <a:stretch>
                    <a:fillRect t="-6557" r="-8824" b="-65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7337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Agrupar 19">
            <a:extLst>
              <a:ext uri="{FF2B5EF4-FFF2-40B4-BE49-F238E27FC236}">
                <a16:creationId xmlns:a16="http://schemas.microsoft.com/office/drawing/2014/main" id="{CEC56A2A-D320-AD98-DAE4-189FA39F71B8}"/>
              </a:ext>
            </a:extLst>
          </p:cNvPr>
          <p:cNvGrpSpPr/>
          <p:nvPr/>
        </p:nvGrpSpPr>
        <p:grpSpPr>
          <a:xfrm>
            <a:off x="2647985" y="744952"/>
            <a:ext cx="7097418" cy="5603692"/>
            <a:chOff x="2523807" y="1207797"/>
            <a:chExt cx="7097418" cy="560369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1885B363-D186-E56A-3E9D-06387065F50B}"/>
                </a:ext>
              </a:extLst>
            </p:cNvPr>
            <p:cNvGrpSpPr/>
            <p:nvPr/>
          </p:nvGrpSpPr>
          <p:grpSpPr>
            <a:xfrm>
              <a:off x="2570774" y="1665107"/>
              <a:ext cx="7050451" cy="4696541"/>
              <a:chOff x="1873948" y="1574796"/>
              <a:chExt cx="7050451" cy="4696541"/>
            </a:xfrm>
          </p:grpSpPr>
          <p:pic>
            <p:nvPicPr>
              <p:cNvPr id="26" name="Picture 2" descr="The Doctor-Patient Relationship | Patient Satisfacton | National">
                <a:extLst>
                  <a:ext uri="{FF2B5EF4-FFF2-40B4-BE49-F238E27FC236}">
                    <a16:creationId xmlns:a16="http://schemas.microsoft.com/office/drawing/2014/main" id="{B64CB687-1630-B706-65E3-6998A4ED38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98803" y="1574796"/>
                <a:ext cx="3522138" cy="2348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Balão de Fala: Oval 26">
                <a:extLst>
                  <a:ext uri="{FF2B5EF4-FFF2-40B4-BE49-F238E27FC236}">
                    <a16:creationId xmlns:a16="http://schemas.microsoft.com/office/drawing/2014/main" id="{D0AE0D42-9B9F-2D49-6D87-E2748A52C03D}"/>
                  </a:ext>
                </a:extLst>
              </p:cNvPr>
              <p:cNvSpPr/>
              <p:nvPr/>
            </p:nvSpPr>
            <p:spPr>
              <a:xfrm>
                <a:off x="6276622" y="1574796"/>
                <a:ext cx="1313610" cy="619864"/>
              </a:xfrm>
              <a:prstGeom prst="wedgeEllipseCallout">
                <a:avLst>
                  <a:gd name="adj1" fmla="val 42881"/>
                  <a:gd name="adj2" fmla="val 64404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/>
                  <a:t>Você está grávido.</a:t>
                </a:r>
              </a:p>
            </p:txBody>
          </p:sp>
          <p:pic>
            <p:nvPicPr>
              <p:cNvPr id="28" name="Picture 4" descr="Pregnant Women Are To The Doctor. Stock Photo, Picture And Royalty Free  Image. Image 20465296.">
                <a:extLst>
                  <a:ext uri="{FF2B5EF4-FFF2-40B4-BE49-F238E27FC236}">
                    <a16:creationId xmlns:a16="http://schemas.microsoft.com/office/drawing/2014/main" id="{3A05F2BE-5E77-C8FF-FF0A-0E3F98A7D4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3948" y="3922888"/>
                <a:ext cx="3524855" cy="2348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4" descr="Pregnant Women Are To The Doctor. Stock Photo, Picture And Royalty Free  Image. Image 20465296.">
                <a:extLst>
                  <a:ext uri="{FF2B5EF4-FFF2-40B4-BE49-F238E27FC236}">
                    <a16:creationId xmlns:a16="http://schemas.microsoft.com/office/drawing/2014/main" id="{605F38A8-6749-7DAF-FD65-995ADD916D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3948" y="1574796"/>
                <a:ext cx="3524855" cy="2348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Balão de Fala: Oval 29">
                <a:extLst>
                  <a:ext uri="{FF2B5EF4-FFF2-40B4-BE49-F238E27FC236}">
                    <a16:creationId xmlns:a16="http://schemas.microsoft.com/office/drawing/2014/main" id="{5F91F986-57BA-8C61-8C2B-2154AC167988}"/>
                  </a:ext>
                </a:extLst>
              </p:cNvPr>
              <p:cNvSpPr/>
              <p:nvPr/>
            </p:nvSpPr>
            <p:spPr>
              <a:xfrm>
                <a:off x="2867377" y="1597731"/>
                <a:ext cx="1437147" cy="521895"/>
              </a:xfrm>
              <a:prstGeom prst="wedgeEllipseCallout">
                <a:avLst>
                  <a:gd name="adj1" fmla="val 35734"/>
                  <a:gd name="adj2" fmla="val 101376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/>
                  <a:t>Você está grávida.</a:t>
                </a:r>
              </a:p>
            </p:txBody>
          </p:sp>
          <p:sp>
            <p:nvSpPr>
              <p:cNvPr id="31" name="Balão de Fala: Oval 30">
                <a:extLst>
                  <a:ext uri="{FF2B5EF4-FFF2-40B4-BE49-F238E27FC236}">
                    <a16:creationId xmlns:a16="http://schemas.microsoft.com/office/drawing/2014/main" id="{F02A8CD2-97C4-BED8-C413-1982F9849470}"/>
                  </a:ext>
                </a:extLst>
              </p:cNvPr>
              <p:cNvSpPr/>
              <p:nvPr/>
            </p:nvSpPr>
            <p:spPr>
              <a:xfrm>
                <a:off x="2625936" y="3945823"/>
                <a:ext cx="1648179" cy="521895"/>
              </a:xfrm>
              <a:prstGeom prst="wedgeEllipseCallout">
                <a:avLst>
                  <a:gd name="adj1" fmla="val 35734"/>
                  <a:gd name="adj2" fmla="val 101376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/>
                  <a:t>Você não está grávida.</a:t>
                </a:r>
              </a:p>
            </p:txBody>
          </p:sp>
          <p:pic>
            <p:nvPicPr>
              <p:cNvPr id="32" name="Picture 2" descr="The Doctor-Patient Relationship | Patient Satisfacton | National">
                <a:extLst>
                  <a:ext uri="{FF2B5EF4-FFF2-40B4-BE49-F238E27FC236}">
                    <a16:creationId xmlns:a16="http://schemas.microsoft.com/office/drawing/2014/main" id="{203F09A1-E119-3D1C-2D7F-BACF67955E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02261" y="3923245"/>
                <a:ext cx="3522138" cy="2348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Balão de Fala: Oval 32">
                <a:extLst>
                  <a:ext uri="{FF2B5EF4-FFF2-40B4-BE49-F238E27FC236}">
                    <a16:creationId xmlns:a16="http://schemas.microsoft.com/office/drawing/2014/main" id="{C9652DE1-ACA6-AA41-F682-B35A3D43F562}"/>
                  </a:ext>
                </a:extLst>
              </p:cNvPr>
              <p:cNvSpPr/>
              <p:nvPr/>
            </p:nvSpPr>
            <p:spPr>
              <a:xfrm>
                <a:off x="6016978" y="3923245"/>
                <a:ext cx="1576712" cy="619864"/>
              </a:xfrm>
              <a:prstGeom prst="wedgeEllipseCallout">
                <a:avLst>
                  <a:gd name="adj1" fmla="val 42881"/>
                  <a:gd name="adj2" fmla="val 64404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/>
                  <a:t>Você não está grávido.</a:t>
                </a:r>
              </a:p>
            </p:txBody>
          </p:sp>
        </p:grp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E85EF53B-3B15-FDB2-78B8-64C1B8DC095C}"/>
                </a:ext>
              </a:extLst>
            </p:cNvPr>
            <p:cNvSpPr txBox="1"/>
            <p:nvPr/>
          </p:nvSpPr>
          <p:spPr>
            <a:xfrm>
              <a:off x="6099087" y="1207797"/>
              <a:ext cx="3518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/>
                <a:t>falso positivo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17D1F8F0-2001-487C-0328-B9CC461C5C22}"/>
                </a:ext>
              </a:extLst>
            </p:cNvPr>
            <p:cNvSpPr txBox="1"/>
            <p:nvPr/>
          </p:nvSpPr>
          <p:spPr>
            <a:xfrm>
              <a:off x="2574233" y="1214909"/>
              <a:ext cx="3517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/>
                <a:t>verdadeiro positivo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65FBFC13-3E5C-416E-8BD6-77F707090DB2}"/>
                </a:ext>
              </a:extLst>
            </p:cNvPr>
            <p:cNvSpPr txBox="1"/>
            <p:nvPr/>
          </p:nvSpPr>
          <p:spPr>
            <a:xfrm>
              <a:off x="2523807" y="6349824"/>
              <a:ext cx="3517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/>
                <a:t>falso negativo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89239370-6C0B-DE30-3A02-F18C4C405579}"/>
                </a:ext>
              </a:extLst>
            </p:cNvPr>
            <p:cNvSpPr txBox="1"/>
            <p:nvPr/>
          </p:nvSpPr>
          <p:spPr>
            <a:xfrm>
              <a:off x="6041745" y="6342712"/>
              <a:ext cx="3517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/>
                <a:t>verdadeiro negativo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0531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38E7C4-65BB-5A05-5DF4-FF60F520C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confusão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0ABD154-3AFD-0036-3D3B-BDE0F6C2A3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33156" y="1825624"/>
                <a:ext cx="6423377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sz="2800" dirty="0"/>
                  <a:t>O nome, </a:t>
                </a:r>
                <a:r>
                  <a:rPr lang="pt-BR" sz="2800" b="1" i="1" dirty="0"/>
                  <a:t>matriz de confusão</a:t>
                </a:r>
                <a:r>
                  <a:rPr lang="pt-BR" b="1" i="1" dirty="0"/>
                  <a:t> </a:t>
                </a:r>
                <a:r>
                  <a:rPr lang="pt-BR" dirty="0"/>
                  <a:t>mostra o quanto um </a:t>
                </a:r>
                <a:r>
                  <a:rPr lang="pt-BR" sz="2800" dirty="0"/>
                  <a:t>classificador está se </a:t>
                </a:r>
                <a:r>
                  <a:rPr lang="pt-BR" sz="2800" b="1" i="1" dirty="0"/>
                  <a:t>confundindo</a:t>
                </a:r>
                <a:r>
                  <a:rPr lang="pt-BR" sz="2800" dirty="0"/>
                  <a:t>.</a:t>
                </a:r>
              </a:p>
              <a:p>
                <a:r>
                  <a:rPr lang="pt-BR" sz="2800" dirty="0"/>
                  <a:t>A matriz permite verificar quais classes o </a:t>
                </a:r>
                <a:r>
                  <a:rPr lang="pt-BR" sz="2800" b="1" i="1" dirty="0"/>
                  <a:t>classificador</a:t>
                </a:r>
                <a:r>
                  <a:rPr lang="pt-BR" sz="2800" dirty="0"/>
                  <a:t> tem </a:t>
                </a:r>
                <a:r>
                  <a:rPr lang="pt-BR" sz="2800" b="1" i="1" dirty="0">
                    <a:solidFill>
                      <a:srgbClr val="00B050"/>
                    </a:solidFill>
                  </a:rPr>
                  <a:t>maior dificuldade em classificar</a:t>
                </a:r>
                <a:r>
                  <a:rPr lang="pt-BR" sz="2800" dirty="0"/>
                  <a:t>.</a:t>
                </a:r>
              </a:p>
              <a:p>
                <a:r>
                  <a:rPr lang="pt-BR" sz="2800" dirty="0"/>
                  <a:t>A </a:t>
                </a:r>
                <a:r>
                  <a:rPr lang="pt-BR" sz="2800" b="1" i="1" dirty="0"/>
                  <a:t>matriz de confusão</a:t>
                </a:r>
                <a:r>
                  <a:rPr lang="pt-BR" sz="2800" dirty="0"/>
                  <a:t> </a:t>
                </a:r>
                <a:r>
                  <a:rPr lang="pt-BR" sz="2800" b="1" i="1" dirty="0">
                    <a:solidFill>
                      <a:srgbClr val="00B050"/>
                    </a:solidFill>
                  </a:rPr>
                  <a:t>contabiliza o número de classificações corretas e incorretas </a:t>
                </a:r>
                <a:r>
                  <a:rPr lang="pt-BR" sz="2800" dirty="0"/>
                  <a:t>para cada uma das </a:t>
                </a: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pt-B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800" dirty="0"/>
                  <a:t>classes existentes. </a:t>
                </a:r>
              </a:p>
              <a:p>
                <a:r>
                  <a:rPr lang="pt-BR" dirty="0"/>
                  <a:t>É uma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matriz quadrada </a:t>
                </a:r>
                <a:r>
                  <a:rPr lang="pt-BR" dirty="0"/>
                  <a:t>com dimensões </a:t>
                </a:r>
                <a:r>
                  <a:rPr lang="pt-BR" sz="2800" b="1" i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pt-BR" sz="2800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0ABD154-3AFD-0036-3D3B-BDE0F6C2A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33156" y="1825624"/>
                <a:ext cx="6423377" cy="5032375"/>
              </a:xfrm>
              <a:blipFill>
                <a:blip r:embed="rId3"/>
                <a:stretch>
                  <a:fillRect l="-1708" t="-2663" r="-104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/>
              <p:nvPr/>
            </p:nvSpPr>
            <p:spPr>
              <a:xfrm>
                <a:off x="293509" y="2680677"/>
                <a:ext cx="4854223" cy="2122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09" y="2680677"/>
                <a:ext cx="4854223" cy="2122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331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38E7C4-65BB-5A05-5DF4-FF60F520C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confusão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0ABD154-3AFD-0036-3D3B-BDE0F6C2A3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33156" y="1825624"/>
                <a:ext cx="6423377" cy="5032375"/>
              </a:xfrm>
            </p:spPr>
            <p:txBody>
              <a:bodyPr>
                <a:normAutofit/>
              </a:bodyPr>
              <a:lstStyle/>
              <a:p>
                <a:r>
                  <a:rPr lang="pt-BR" sz="2800" dirty="0"/>
                  <a:t>A </a:t>
                </a:r>
                <a:r>
                  <a:rPr lang="pt-BR" sz="2800" b="1" i="1" dirty="0">
                    <a:solidFill>
                      <a:srgbClr val="00B050"/>
                    </a:solidFill>
                  </a:rPr>
                  <a:t>diagonal principal </a:t>
                </a:r>
                <a:r>
                  <a:rPr lang="pt-BR" sz="2800" dirty="0"/>
                  <a:t>de </a:t>
                </a:r>
                <a14:m>
                  <m:oMath xmlns:m="http://schemas.openxmlformats.org/officeDocument/2006/math">
                    <m:r>
                      <a:rPr lang="pt-BR" sz="2800" b="1" i="1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pt-BR" sz="2800" dirty="0"/>
                  <a:t> fornece o número de </a:t>
                </a:r>
                <a:r>
                  <a:rPr lang="pt-BR" sz="2800" b="1" i="1" dirty="0">
                    <a:solidFill>
                      <a:srgbClr val="00B050"/>
                    </a:solidFill>
                  </a:rPr>
                  <a:t>classificações corretas</a:t>
                </a:r>
                <a:r>
                  <a:rPr lang="pt-BR" sz="2800" dirty="0"/>
                  <a:t>.</a:t>
                </a:r>
              </a:p>
              <a:p>
                <a:r>
                  <a:rPr lang="pt-BR" sz="2800" dirty="0"/>
                  <a:t>A </a:t>
                </a:r>
                <a14:m>
                  <m:oMath xmlns:m="http://schemas.openxmlformats.org/officeDocument/2006/math"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BR" sz="2800" dirty="0"/>
                  <a:t>-</a:t>
                </a:r>
                <a:r>
                  <a:rPr lang="pt-BR" sz="2800" dirty="0" err="1"/>
                  <a:t>ésima</a:t>
                </a:r>
                <a:r>
                  <a:rPr lang="pt-BR" sz="2800" dirty="0"/>
                  <a:t> </a:t>
                </a:r>
                <a:r>
                  <a:rPr lang="pt-BR" sz="2800" b="1" i="1" dirty="0">
                    <a:solidFill>
                      <a:srgbClr val="7030A0"/>
                    </a:solidFill>
                  </a:rPr>
                  <a:t>linha</a:t>
                </a:r>
                <a:r>
                  <a:rPr lang="pt-BR" sz="2800" dirty="0"/>
                  <a:t> indica o </a:t>
                </a:r>
                <a:r>
                  <a:rPr lang="pt-BR" sz="2800" b="1" i="1" dirty="0">
                    <a:solidFill>
                      <a:srgbClr val="00B050"/>
                    </a:solidFill>
                  </a:rPr>
                  <a:t>total de exemplos que foram classificados como pertencentes a </a:t>
                </a:r>
                <a14:m>
                  <m:oMath xmlns:m="http://schemas.openxmlformats.org/officeDocument/2006/math">
                    <m:r>
                      <a:rPr lang="pt-BR" sz="28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pt-BR" sz="2800" b="1" i="1" dirty="0">
                    <a:solidFill>
                      <a:srgbClr val="00B050"/>
                    </a:solidFill>
                  </a:rPr>
                  <a:t>-</a:t>
                </a:r>
                <a:r>
                  <a:rPr lang="pt-BR" sz="2800" b="1" i="1" dirty="0" err="1">
                    <a:solidFill>
                      <a:srgbClr val="00B050"/>
                    </a:solidFill>
                  </a:rPr>
                  <a:t>ésima</a:t>
                </a:r>
                <a:r>
                  <a:rPr lang="pt-BR" sz="2800" b="1" i="1" dirty="0">
                    <a:solidFill>
                      <a:srgbClr val="00B050"/>
                    </a:solidFill>
                  </a:rPr>
                  <a:t> classe</a:t>
                </a:r>
                <a:r>
                  <a:rPr lang="pt-BR" sz="2800" dirty="0"/>
                  <a:t>, incluindo exemplos que pertencem e não pertencem à classe.</a:t>
                </a:r>
              </a:p>
              <a:p>
                <a:r>
                  <a:rPr lang="pt-BR" sz="2800" dirty="0"/>
                  <a:t>A </a:t>
                </a: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BR" sz="2800" dirty="0"/>
                  <a:t>-</a:t>
                </a:r>
                <a:r>
                  <a:rPr lang="pt-BR" sz="2800" dirty="0" err="1"/>
                  <a:t>ésima</a:t>
                </a:r>
                <a:r>
                  <a:rPr lang="pt-BR" sz="2800" dirty="0"/>
                  <a:t> </a:t>
                </a:r>
                <a:r>
                  <a:rPr lang="pt-BR" sz="2800" b="1" i="1" dirty="0">
                    <a:solidFill>
                      <a:srgbClr val="7030A0"/>
                    </a:solidFill>
                  </a:rPr>
                  <a:t>coluna</a:t>
                </a:r>
                <a:r>
                  <a:rPr lang="pt-BR" sz="2800" dirty="0"/>
                  <a:t> indica o </a:t>
                </a:r>
                <a:r>
                  <a:rPr lang="pt-BR" sz="2800" b="1" i="1" dirty="0">
                    <a:solidFill>
                      <a:srgbClr val="00B050"/>
                    </a:solidFill>
                  </a:rPr>
                  <a:t>total de exemplos que realmente pertencem à </a:t>
                </a:r>
                <a14:m>
                  <m:oMath xmlns:m="http://schemas.openxmlformats.org/officeDocument/2006/math">
                    <m:r>
                      <a:rPr lang="pt-BR" sz="28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pt-BR" sz="2800" b="1" i="1" dirty="0">
                    <a:solidFill>
                      <a:srgbClr val="00B050"/>
                    </a:solidFill>
                  </a:rPr>
                  <a:t>-</a:t>
                </a:r>
                <a:r>
                  <a:rPr lang="pt-BR" sz="2800" b="1" i="1" dirty="0" err="1">
                    <a:solidFill>
                      <a:srgbClr val="00B050"/>
                    </a:solidFill>
                  </a:rPr>
                  <a:t>ésima</a:t>
                </a:r>
                <a:r>
                  <a:rPr lang="pt-BR" sz="2800" b="1" i="1" dirty="0">
                    <a:solidFill>
                      <a:srgbClr val="00B050"/>
                    </a:solidFill>
                  </a:rPr>
                  <a:t> classe</a:t>
                </a:r>
                <a:r>
                  <a:rPr lang="pt-BR" sz="2800" dirty="0"/>
                  <a:t>, incluindo classificações corretas e incorretas. 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0ABD154-3AFD-0036-3D3B-BDE0F6C2A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33156" y="1825624"/>
                <a:ext cx="6423377" cy="5032375"/>
              </a:xfrm>
              <a:blipFill>
                <a:blip r:embed="rId3"/>
                <a:stretch>
                  <a:fillRect l="-1708" t="-1937" r="-17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/>
              <p:nvPr/>
            </p:nvSpPr>
            <p:spPr>
              <a:xfrm>
                <a:off x="293509" y="2680677"/>
                <a:ext cx="4854223" cy="2122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09" y="2680677"/>
                <a:ext cx="4854223" cy="2122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960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38E7C4-65BB-5A05-5DF4-FF60F520C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confusão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/>
              <p:nvPr/>
            </p:nvSpPr>
            <p:spPr>
              <a:xfrm>
                <a:off x="3036709" y="2488766"/>
                <a:ext cx="4854223" cy="2122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709" y="2488766"/>
                <a:ext cx="4854223" cy="21223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3">
            <a:extLst>
              <a:ext uri="{FF2B5EF4-FFF2-40B4-BE49-F238E27FC236}">
                <a16:creationId xmlns:a16="http://schemas.microsoft.com/office/drawing/2014/main" id="{E9839706-E14C-629A-7F56-18012BB99C3A}"/>
              </a:ext>
            </a:extLst>
          </p:cNvPr>
          <p:cNvSpPr/>
          <p:nvPr/>
        </p:nvSpPr>
        <p:spPr>
          <a:xfrm>
            <a:off x="3794234" y="2523792"/>
            <a:ext cx="4096698" cy="5262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6279C33D-9270-DC3C-212E-0FD57AC45F7D}"/>
              </a:ext>
            </a:extLst>
          </p:cNvPr>
          <p:cNvSpPr txBox="1"/>
          <p:nvPr/>
        </p:nvSpPr>
        <p:spPr>
          <a:xfrm>
            <a:off x="7894389" y="2452160"/>
            <a:ext cx="34013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Exemplos classificados como pertencentes à classe 1.</a:t>
            </a:r>
          </a:p>
        </p:txBody>
      </p:sp>
      <p:sp>
        <p:nvSpPr>
          <p:cNvPr id="8" name="Oval 5">
            <a:extLst>
              <a:ext uri="{FF2B5EF4-FFF2-40B4-BE49-F238E27FC236}">
                <a16:creationId xmlns:a16="http://schemas.microsoft.com/office/drawing/2014/main" id="{1BD26B11-37BD-057A-7642-8513680C0B09}"/>
              </a:ext>
            </a:extLst>
          </p:cNvPr>
          <p:cNvSpPr/>
          <p:nvPr/>
        </p:nvSpPr>
        <p:spPr>
          <a:xfrm rot="5400000">
            <a:off x="3302270" y="3141648"/>
            <a:ext cx="2251700" cy="7922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0F0FD986-F79E-DA0A-829E-1F5A7437324A}"/>
              </a:ext>
            </a:extLst>
          </p:cNvPr>
          <p:cNvSpPr/>
          <p:nvPr/>
        </p:nvSpPr>
        <p:spPr>
          <a:xfrm>
            <a:off x="7525012" y="2452160"/>
            <a:ext cx="577516" cy="145253"/>
          </a:xfrm>
          <a:custGeom>
            <a:avLst/>
            <a:gdLst>
              <a:gd name="connsiteX0" fmla="*/ 0 w 577516"/>
              <a:gd name="connsiteY0" fmla="*/ 145253 h 145253"/>
              <a:gd name="connsiteX1" fmla="*/ 272716 w 577516"/>
              <a:gd name="connsiteY1" fmla="*/ 874 h 145253"/>
              <a:gd name="connsiteX2" fmla="*/ 577516 w 577516"/>
              <a:gd name="connsiteY2" fmla="*/ 81085 h 145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7516" h="145253">
                <a:moveTo>
                  <a:pt x="0" y="145253"/>
                </a:moveTo>
                <a:cubicBezTo>
                  <a:pt x="88231" y="78411"/>
                  <a:pt x="176463" y="11569"/>
                  <a:pt x="272716" y="874"/>
                </a:cubicBezTo>
                <a:cubicBezTo>
                  <a:pt x="368969" y="-9821"/>
                  <a:pt x="577516" y="81085"/>
                  <a:pt x="577516" y="81085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30228E55-A04A-15F3-F542-24A94935CB8F}"/>
              </a:ext>
            </a:extLst>
          </p:cNvPr>
          <p:cNvSpPr txBox="1"/>
          <p:nvPr/>
        </p:nvSpPr>
        <p:spPr>
          <a:xfrm>
            <a:off x="1260491" y="4807062"/>
            <a:ext cx="3921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Quantidade de exemplos realmente pertencentes à classe 1.</a:t>
            </a:r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DE8EF324-A6C8-6014-6A79-6F6CD536E661}"/>
              </a:ext>
            </a:extLst>
          </p:cNvPr>
          <p:cNvSpPr/>
          <p:nvPr/>
        </p:nvSpPr>
        <p:spPr>
          <a:xfrm rot="871324">
            <a:off x="3488790" y="4556114"/>
            <a:ext cx="792260" cy="501897"/>
          </a:xfrm>
          <a:custGeom>
            <a:avLst/>
            <a:gdLst>
              <a:gd name="connsiteX0" fmla="*/ 994610 w 994610"/>
              <a:gd name="connsiteY0" fmla="*/ 0 h 80211"/>
              <a:gd name="connsiteX1" fmla="*/ 0 w 994610"/>
              <a:gd name="connsiteY1" fmla="*/ 80211 h 8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4610" h="80211">
                <a:moveTo>
                  <a:pt x="994610" y="0"/>
                </a:moveTo>
                <a:cubicBezTo>
                  <a:pt x="596231" y="18716"/>
                  <a:pt x="197853" y="37432"/>
                  <a:pt x="0" y="80211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9">
                <a:extLst>
                  <a:ext uri="{FF2B5EF4-FFF2-40B4-BE49-F238E27FC236}">
                    <a16:creationId xmlns:a16="http://schemas.microsoft.com/office/drawing/2014/main" id="{B0A8A935-42A2-46DB-34B6-70E5007CD2FA}"/>
                  </a:ext>
                </a:extLst>
              </p:cNvPr>
              <p:cNvSpPr/>
              <p:nvPr/>
            </p:nvSpPr>
            <p:spPr>
              <a:xfrm>
                <a:off x="5757333" y="5298131"/>
                <a:ext cx="6242319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000" dirty="0"/>
                  <a:t> indica quantos exemplos da classe 1 foram corretamente atribuídos à classe 1.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pt-BR" sz="2000" dirty="0"/>
                  <a:t> indica quantos exemplos da classe 2 foram atribuídos à classe 1.</a:t>
                </a:r>
              </a:p>
            </p:txBody>
          </p:sp>
        </mc:Choice>
        <mc:Fallback xmlns="">
          <p:sp>
            <p:nvSpPr>
              <p:cNvPr id="12" name="Rectangle 9">
                <a:extLst>
                  <a:ext uri="{FF2B5EF4-FFF2-40B4-BE49-F238E27FC236}">
                    <a16:creationId xmlns:a16="http://schemas.microsoft.com/office/drawing/2014/main" id="{B0A8A935-42A2-46DB-34B6-70E5007CD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333" y="5298131"/>
                <a:ext cx="6242319" cy="1323439"/>
              </a:xfrm>
              <a:prstGeom prst="rect">
                <a:avLst/>
              </a:prstGeom>
              <a:blipFill>
                <a:blip r:embed="rId3"/>
                <a:stretch>
                  <a:fillRect l="-879" t="-2304" b="-7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404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38E7C4-65BB-5A05-5DF4-FF60F520C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confusão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/>
              <p:nvPr/>
            </p:nvSpPr>
            <p:spPr>
              <a:xfrm>
                <a:off x="4114741" y="2367844"/>
                <a:ext cx="4854223" cy="2122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741" y="2367844"/>
                <a:ext cx="4854223" cy="2122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have Direita 3">
            <a:extLst>
              <a:ext uri="{FF2B5EF4-FFF2-40B4-BE49-F238E27FC236}">
                <a16:creationId xmlns:a16="http://schemas.microsoft.com/office/drawing/2014/main" id="{314F6830-34E9-8654-9AF0-D69DE9FAE980}"/>
              </a:ext>
            </a:extLst>
          </p:cNvPr>
          <p:cNvSpPr/>
          <p:nvPr/>
        </p:nvSpPr>
        <p:spPr>
          <a:xfrm rot="16200000" flipH="1">
            <a:off x="6371397" y="2963136"/>
            <a:ext cx="340913" cy="339495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A46DBC8-FBDE-250B-240D-193F0A609C0C}"/>
              </a:ext>
            </a:extLst>
          </p:cNvPr>
          <p:cNvSpPr txBox="1"/>
          <p:nvPr/>
        </p:nvSpPr>
        <p:spPr>
          <a:xfrm>
            <a:off x="4844376" y="4846951"/>
            <a:ext cx="3394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1" dirty="0">
                <a:solidFill>
                  <a:srgbClr val="00B050"/>
                </a:solidFill>
              </a:rPr>
              <a:t>Rótulos</a:t>
            </a:r>
            <a:r>
              <a:rPr lang="pt-BR" dirty="0"/>
              <a:t>: classes a que realmente pertencem os exemplos</a:t>
            </a:r>
          </a:p>
        </p:txBody>
      </p:sp>
      <p:sp>
        <p:nvSpPr>
          <p:cNvPr id="7" name="Chave Direita 6">
            <a:extLst>
              <a:ext uri="{FF2B5EF4-FFF2-40B4-BE49-F238E27FC236}">
                <a16:creationId xmlns:a16="http://schemas.microsoft.com/office/drawing/2014/main" id="{E94D5995-3604-C1B4-B485-9B393568D39B}"/>
              </a:ext>
            </a:extLst>
          </p:cNvPr>
          <p:cNvSpPr/>
          <p:nvPr/>
        </p:nvSpPr>
        <p:spPr>
          <a:xfrm flipH="1">
            <a:off x="4172678" y="2509734"/>
            <a:ext cx="340913" cy="18385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F3B44CB-FB5A-9774-1C6B-808D8FC9AA1C}"/>
              </a:ext>
            </a:extLst>
          </p:cNvPr>
          <p:cNvSpPr txBox="1"/>
          <p:nvPr/>
        </p:nvSpPr>
        <p:spPr>
          <a:xfrm>
            <a:off x="1381327" y="3105832"/>
            <a:ext cx="2733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1" dirty="0">
                <a:solidFill>
                  <a:srgbClr val="00B050"/>
                </a:solidFill>
              </a:rPr>
              <a:t>Predições</a:t>
            </a:r>
            <a:r>
              <a:rPr lang="pt-BR" dirty="0"/>
              <a:t>: classes a que os exemplos foram atribuídos</a:t>
            </a:r>
          </a:p>
        </p:txBody>
      </p:sp>
    </p:spTree>
    <p:extLst>
      <p:ext uri="{BB962C8B-B14F-4D97-AF65-F5344CB8AC3E}">
        <p14:creationId xmlns:p14="http://schemas.microsoft.com/office/powerpoint/2010/main" val="4252130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EAC8C3E-AFB0-15A1-EDEF-475FA364337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/>
                  <a:t>Matriz de confusão para caso binário (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pt-BR" dirty="0"/>
                  <a:t>)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EAC8C3E-AFB0-15A1-EDEF-475FA36433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r="-8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6A052458-A5D6-9055-C748-5BFDB00FC7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56663" y="1825624"/>
                <a:ext cx="6088581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b="1" i="1" dirty="0"/>
                  <a:t>Verdadeiros Positivos </a:t>
                </a:r>
                <a:r>
                  <a:rPr lang="pt-BR" dirty="0"/>
                  <a:t>(TP): número de exemplos da classe positiva,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, classificados corretamente. </a:t>
                </a:r>
              </a:p>
              <a:p>
                <a:r>
                  <a:rPr lang="pt-BR" b="1" i="1" dirty="0"/>
                  <a:t>Verdadeiros Negativos</a:t>
                </a:r>
                <a:r>
                  <a:rPr lang="pt-BR" dirty="0"/>
                  <a:t> (TN): número de exemplos da classe negativa,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, classificados corretamente.</a:t>
                </a:r>
              </a:p>
              <a:p>
                <a:r>
                  <a:rPr lang="pt-BR" b="1" i="1" dirty="0"/>
                  <a:t>Falsos Positivos </a:t>
                </a:r>
                <a:r>
                  <a:rPr lang="pt-BR" dirty="0"/>
                  <a:t>(FP): número de exemplos atribuídos à classe positiva, mas que pertencem à classe negativa.</a:t>
                </a:r>
              </a:p>
              <a:p>
                <a:r>
                  <a:rPr lang="pt-BR" b="1" i="1" dirty="0"/>
                  <a:t>Falsos Negativos</a:t>
                </a:r>
                <a:r>
                  <a:rPr lang="pt-BR" dirty="0"/>
                  <a:t> (FN): número de exemplos atribuídos à classe negativa, mas que pertencem à classe positiva.</a:t>
                </a:r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6A052458-A5D6-9055-C748-5BFDB00FC7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56663" y="1825624"/>
                <a:ext cx="6088581" cy="5032375"/>
              </a:xfrm>
              <a:blipFill>
                <a:blip r:embed="rId3"/>
                <a:stretch>
                  <a:fillRect l="-1802" t="-2663" r="-160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744D7738-C774-F8D0-DD85-76976F9C0032}"/>
              </a:ext>
            </a:extLst>
          </p:cNvPr>
          <p:cNvGraphicFramePr>
            <a:graphicFrameLocks noGrp="1"/>
          </p:cNvGraphicFramePr>
          <p:nvPr/>
        </p:nvGraphicFramePr>
        <p:xfrm>
          <a:off x="1411239" y="2716108"/>
          <a:ext cx="420579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2895">
                  <a:extLst>
                    <a:ext uri="{9D8B030D-6E8A-4147-A177-3AD203B41FA5}">
                      <a16:colId xmlns:a16="http://schemas.microsoft.com/office/drawing/2014/main" val="2780398905"/>
                    </a:ext>
                  </a:extLst>
                </a:gridCol>
                <a:gridCol w="2102895">
                  <a:extLst>
                    <a:ext uri="{9D8B030D-6E8A-4147-A177-3AD203B41FA5}">
                      <a16:colId xmlns:a16="http://schemas.microsoft.com/office/drawing/2014/main" val="17525422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FF0000"/>
                          </a:solidFill>
                          <a:effectLst/>
                        </a:rPr>
                        <a:t>Verdadeiros </a:t>
                      </a:r>
                      <a:br>
                        <a:rPr lang="pt-BR" sz="2400" b="1" dirty="0">
                          <a:solidFill>
                            <a:srgbClr val="FF0000"/>
                          </a:solidFill>
                          <a:effectLst/>
                        </a:rPr>
                      </a:br>
                      <a:r>
                        <a:rPr lang="pt-BR" sz="2400" b="1" dirty="0">
                          <a:solidFill>
                            <a:srgbClr val="FF0000"/>
                          </a:solidFill>
                          <a:effectLst/>
                        </a:rPr>
                        <a:t>Negativos (TN)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Falsos</a:t>
                      </a:r>
                      <a:br>
                        <a:rPr lang="pt-BR" sz="2400" b="1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pt-BR" sz="2400" b="1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Negativos (FN)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2155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0000FF"/>
                          </a:solidFill>
                          <a:effectLst/>
                        </a:rPr>
                        <a:t>Falsos </a:t>
                      </a:r>
                      <a:br>
                        <a:rPr lang="pt-BR" sz="2400" b="1" dirty="0">
                          <a:solidFill>
                            <a:srgbClr val="0000FF"/>
                          </a:solidFill>
                          <a:effectLst/>
                        </a:rPr>
                      </a:br>
                      <a:r>
                        <a:rPr lang="pt-BR" sz="2400" b="1" dirty="0">
                          <a:solidFill>
                            <a:srgbClr val="0000FF"/>
                          </a:solidFill>
                          <a:effectLst/>
                        </a:rPr>
                        <a:t>Positivos (FP)</a:t>
                      </a:r>
                      <a:endParaRPr lang="pt-BR" sz="2400" b="1" kern="1200" dirty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00B050"/>
                          </a:solidFill>
                          <a:effectLst/>
                        </a:rPr>
                        <a:t>Verdadeiros </a:t>
                      </a:r>
                      <a:br>
                        <a:rPr lang="pt-BR" sz="2400" b="1" dirty="0">
                          <a:solidFill>
                            <a:srgbClr val="00B050"/>
                          </a:solidFill>
                          <a:effectLst/>
                        </a:rPr>
                      </a:br>
                      <a:r>
                        <a:rPr lang="pt-BR" sz="2400" b="1" dirty="0">
                          <a:solidFill>
                            <a:srgbClr val="00B050"/>
                          </a:solidFill>
                          <a:effectLst/>
                        </a:rPr>
                        <a:t>Positivos (TP)</a:t>
                      </a:r>
                      <a:endParaRPr lang="pt-BR" sz="24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341992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44F3702B-0FE3-BDED-62A7-35438A8F3B75}"/>
              </a:ext>
            </a:extLst>
          </p:cNvPr>
          <p:cNvSpPr txBox="1"/>
          <p:nvPr/>
        </p:nvSpPr>
        <p:spPr>
          <a:xfrm rot="16200000">
            <a:off x="-452875" y="3354402"/>
            <a:ext cx="193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ctr"/>
            <a:r>
              <a:rPr lang="pt-BR" sz="1800" b="1" dirty="0">
                <a:effectLst/>
              </a:rPr>
              <a:t>Classes Estimadas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C82D3C-E180-54E3-CEFE-B2BD9B8D3E2A}"/>
              </a:ext>
            </a:extLst>
          </p:cNvPr>
          <p:cNvSpPr txBox="1"/>
          <p:nvPr/>
        </p:nvSpPr>
        <p:spPr>
          <a:xfrm>
            <a:off x="1517411" y="4856336"/>
            <a:ext cx="3993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"/>
            <a:r>
              <a:rPr lang="pt-BR" sz="1800" b="1" dirty="0">
                <a:effectLst/>
              </a:rPr>
              <a:t>Classes Verdadeiras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D618FE73-F69F-A4D4-3E14-7C80BD56C5C9}"/>
                  </a:ext>
                </a:extLst>
              </p:cNvPr>
              <p:cNvSpPr txBox="1"/>
              <p:nvPr/>
            </p:nvSpPr>
            <p:spPr>
              <a:xfrm>
                <a:off x="687719" y="3724613"/>
                <a:ext cx="723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 fontAlgn="ctr"/>
                <a:r>
                  <a:rPr lang="pt-BR" sz="1800" b="1" dirty="0">
                    <a:effectLst/>
                  </a:rPr>
                  <a:t>+ </a:t>
                </a:r>
                <a:r>
                  <a:rPr lang="pt-BR" sz="1800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800" dirty="0">
                    <a:effectLst/>
                  </a:rPr>
                  <a:t>)</a:t>
                </a: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D618FE73-F69F-A4D4-3E14-7C80BD56C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19" y="3724613"/>
                <a:ext cx="723520" cy="369332"/>
              </a:xfrm>
              <a:prstGeom prst="rect">
                <a:avLst/>
              </a:prstGeom>
              <a:blipFill>
                <a:blip r:embed="rId4"/>
                <a:stretch>
                  <a:fillRect l="-7563" t="-8197" r="-6723" b="-262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4841025-C42C-FB64-87B6-62F7C4AD612E}"/>
                  </a:ext>
                </a:extLst>
              </p:cNvPr>
              <p:cNvSpPr txBox="1"/>
              <p:nvPr/>
            </p:nvSpPr>
            <p:spPr>
              <a:xfrm>
                <a:off x="701026" y="2938030"/>
                <a:ext cx="723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 fontAlgn="ctr"/>
                <a:r>
                  <a:rPr lang="pt-BR" b="1" dirty="0"/>
                  <a:t>-</a:t>
                </a:r>
                <a:r>
                  <a:rPr lang="pt-BR" sz="1800" b="1" dirty="0">
                    <a:effectLst/>
                  </a:rPr>
                  <a:t> </a:t>
                </a:r>
                <a:r>
                  <a:rPr lang="pt-BR" sz="1800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800" dirty="0">
                    <a:effectLst/>
                  </a:rPr>
                  <a:t>)</a:t>
                </a:r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4841025-C42C-FB64-87B6-62F7C4AD6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26" y="2938030"/>
                <a:ext cx="723520" cy="369332"/>
              </a:xfrm>
              <a:prstGeom prst="rect">
                <a:avLst/>
              </a:prstGeom>
              <a:blipFill>
                <a:blip r:embed="rId5"/>
                <a:stretch>
                  <a:fillRect l="-3361" t="-8197" r="-4202" b="-262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33FF584A-410C-DBCB-7735-A7CD30A88BC6}"/>
                  </a:ext>
                </a:extLst>
              </p:cNvPr>
              <p:cNvSpPr txBox="1"/>
              <p:nvPr/>
            </p:nvSpPr>
            <p:spPr>
              <a:xfrm>
                <a:off x="3432856" y="4362075"/>
                <a:ext cx="2002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 fontAlgn="ctr"/>
                <a:r>
                  <a:rPr lang="pt-BR" sz="1800" b="1" dirty="0">
                    <a:effectLst/>
                  </a:rPr>
                  <a:t>+ </a:t>
                </a:r>
                <a:r>
                  <a:rPr lang="pt-BR" sz="1800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800" dirty="0">
                    <a:effectLst/>
                  </a:rPr>
                  <a:t>)</a:t>
                </a: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33FF584A-410C-DBCB-7735-A7CD30A88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856" y="4362075"/>
                <a:ext cx="2002557" cy="369332"/>
              </a:xfrm>
              <a:prstGeom prst="rect">
                <a:avLst/>
              </a:prstGeom>
              <a:blipFill>
                <a:blip r:embed="rId6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01118442-F1CF-69E3-68DB-2A693775C8C5}"/>
                  </a:ext>
                </a:extLst>
              </p:cNvPr>
              <p:cNvSpPr txBox="1"/>
              <p:nvPr/>
            </p:nvSpPr>
            <p:spPr>
              <a:xfrm>
                <a:off x="1411239" y="4362075"/>
                <a:ext cx="2002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 fontAlgn="ctr"/>
                <a:r>
                  <a:rPr lang="pt-BR" b="1" dirty="0"/>
                  <a:t>-</a:t>
                </a:r>
                <a:r>
                  <a:rPr lang="pt-BR" sz="1800" b="1" dirty="0">
                    <a:effectLst/>
                  </a:rPr>
                  <a:t> </a:t>
                </a:r>
                <a:r>
                  <a:rPr lang="pt-BR" sz="1800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800" dirty="0">
                    <a:effectLst/>
                  </a:rPr>
                  <a:t>)</a:t>
                </a:r>
              </a:p>
            </p:txBody>
          </p:sp>
        </mc:Choice>
        <mc:Fallback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01118442-F1CF-69E3-68DB-2A693775C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239" y="4362075"/>
                <a:ext cx="2002557" cy="369332"/>
              </a:xfrm>
              <a:prstGeom prst="rect">
                <a:avLst/>
              </a:prstGeom>
              <a:blipFill>
                <a:blip r:embed="rId7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6765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2EDB17EF-5EC1-A178-3122-9310D2C0D3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/>
                  <a:t>Matriz de confusão para caso binário (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pt-BR" dirty="0"/>
                  <a:t>)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2EDB17EF-5EC1-A178-3122-9310D2C0D3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r="-8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Imagem 21">
            <a:extLst>
              <a:ext uri="{FF2B5EF4-FFF2-40B4-BE49-F238E27FC236}">
                <a16:creationId xmlns:a16="http://schemas.microsoft.com/office/drawing/2014/main" id="{43854156-1399-9016-BDBA-8C80710C3E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39" y="1611691"/>
            <a:ext cx="6420922" cy="523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22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418656-538C-BBD9-47FA-40A924A66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5381"/>
            <a:ext cx="10515600" cy="29672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4800" b="1" i="1" dirty="0"/>
              <a:t>Nós podemos calcular algumas métricas de desempenho importantes a partir das informações contidas na matriz de confusão.</a:t>
            </a:r>
          </a:p>
        </p:txBody>
      </p:sp>
    </p:spTree>
    <p:extLst>
      <p:ext uri="{BB962C8B-B14F-4D97-AF65-F5344CB8AC3E}">
        <p14:creationId xmlns:p14="http://schemas.microsoft.com/office/powerpoint/2010/main" val="37945152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13513</TotalTime>
  <Words>2572</Words>
  <Application>Microsoft Office PowerPoint</Application>
  <PresentationFormat>Widescreen</PresentationFormat>
  <Paragraphs>243</Paragraphs>
  <Slides>28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Wingdings</vt:lpstr>
      <vt:lpstr>Tema do Office</vt:lpstr>
      <vt:lpstr>TP557 - Tópicos avançados em IoT e Machine Learning: Métricas para análise de classificadores</vt:lpstr>
      <vt:lpstr>O que vamos ver?</vt:lpstr>
      <vt:lpstr>Matriz de confusão</vt:lpstr>
      <vt:lpstr>Matriz de confusão</vt:lpstr>
      <vt:lpstr>Matriz de confusão</vt:lpstr>
      <vt:lpstr>Matriz de confusão</vt:lpstr>
      <vt:lpstr>Matriz de confusão para caso binário (Q=2)</vt:lpstr>
      <vt:lpstr>Matriz de confusão para caso binário (Q=2)</vt:lpstr>
      <vt:lpstr>Apresentação do PowerPoint</vt:lpstr>
      <vt:lpstr>Acurácia</vt:lpstr>
      <vt:lpstr>Acurácia</vt:lpstr>
      <vt:lpstr>Acurácia</vt:lpstr>
      <vt:lpstr>Precisão</vt:lpstr>
      <vt:lpstr>Recall</vt:lpstr>
      <vt:lpstr>Apresentação do PowerPoint</vt:lpstr>
      <vt:lpstr>Matriz de confusão para caso multiclasses (Q&gt;2)</vt:lpstr>
      <vt:lpstr>Matriz de confusão para caso multiclasses (Q&gt;2)</vt:lpstr>
      <vt:lpstr>Precisão versus recall</vt:lpstr>
      <vt:lpstr>F1-score</vt:lpstr>
      <vt:lpstr>Exemplo</vt:lpstr>
      <vt:lpstr>Atividades</vt:lpstr>
      <vt:lpstr>Apresentação do PowerPoint</vt:lpstr>
      <vt:lpstr>Apresentação do PowerPoint</vt:lpstr>
      <vt:lpstr>Apresentação do PowerPoint</vt:lpstr>
      <vt:lpstr>Acurácia versus precisão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2324</cp:revision>
  <dcterms:created xsi:type="dcterms:W3CDTF">2020-01-20T13:50:05Z</dcterms:created>
  <dcterms:modified xsi:type="dcterms:W3CDTF">2023-10-06T20:16:31Z</dcterms:modified>
</cp:coreProperties>
</file>